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8"/>
  </p:notesMasterIdLst>
  <p:sldIdLst>
    <p:sldId id="256" r:id="rId5"/>
    <p:sldId id="369" r:id="rId6"/>
    <p:sldId id="393" r:id="rId7"/>
    <p:sldId id="394" r:id="rId8"/>
    <p:sldId id="387" r:id="rId9"/>
    <p:sldId id="388" r:id="rId10"/>
    <p:sldId id="395" r:id="rId11"/>
    <p:sldId id="383" r:id="rId12"/>
    <p:sldId id="396" r:id="rId13"/>
    <p:sldId id="389" r:id="rId14"/>
    <p:sldId id="391" r:id="rId15"/>
    <p:sldId id="398" r:id="rId16"/>
    <p:sldId id="378"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CBFF64-640C-D179-193A-5B5923A100F6}" v="275" dt="2022-09-06T13:54:36.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90146" autoAdjust="0"/>
  </p:normalViewPr>
  <p:slideViewPr>
    <p:cSldViewPr>
      <p:cViewPr>
        <p:scale>
          <a:sx n="90" d="100"/>
          <a:sy n="90" d="100"/>
        </p:scale>
        <p:origin x="870" y="-4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S.Hewitt" userId="S::shewitt@hillsideprimary.org.uk::89b071c3-53b8-4e42-9e0d-b7e3c156cb12" providerId="AD" clId="Web-{92CBFF64-640C-D179-193A-5B5923A100F6}"/>
    <pc:docChg chg="modSld sldOrd">
      <pc:chgData name="Mrs S.Hewitt" userId="S::shewitt@hillsideprimary.org.uk::89b071c3-53b8-4e42-9e0d-b7e3c156cb12" providerId="AD" clId="Web-{92CBFF64-640C-D179-193A-5B5923A100F6}" dt="2022-09-06T13:54:36.836" v="158"/>
      <pc:docMkLst>
        <pc:docMk/>
      </pc:docMkLst>
      <pc:sldChg chg="modSp">
        <pc:chgData name="Mrs S.Hewitt" userId="S::shewitt@hillsideprimary.org.uk::89b071c3-53b8-4e42-9e0d-b7e3c156cb12" providerId="AD" clId="Web-{92CBFF64-640C-D179-193A-5B5923A100F6}" dt="2022-09-06T13:40:28.916" v="17"/>
        <pc:sldMkLst>
          <pc:docMk/>
          <pc:sldMk cId="667599069" sldId="369"/>
        </pc:sldMkLst>
        <pc:graphicFrameChg chg="mod modGraphic">
          <ac:chgData name="Mrs S.Hewitt" userId="S::shewitt@hillsideprimary.org.uk::89b071c3-53b8-4e42-9e0d-b7e3c156cb12" providerId="AD" clId="Web-{92CBFF64-640C-D179-193A-5B5923A100F6}" dt="2022-09-06T13:40:28.916" v="17"/>
          <ac:graphicFrameMkLst>
            <pc:docMk/>
            <pc:sldMk cId="667599069" sldId="369"/>
            <ac:graphicFrameMk id="5" creationId="{00000000-0000-0000-0000-000000000000}"/>
          </ac:graphicFrameMkLst>
        </pc:graphicFrameChg>
      </pc:sldChg>
      <pc:sldChg chg="ord">
        <pc:chgData name="Mrs S.Hewitt" userId="S::shewitt@hillsideprimary.org.uk::89b071c3-53b8-4e42-9e0d-b7e3c156cb12" providerId="AD" clId="Web-{92CBFF64-640C-D179-193A-5B5923A100F6}" dt="2022-09-06T13:54:36.836" v="158"/>
        <pc:sldMkLst>
          <pc:docMk/>
          <pc:sldMk cId="2053827385" sldId="378"/>
        </pc:sldMkLst>
      </pc:sldChg>
      <pc:sldChg chg="modSp">
        <pc:chgData name="Mrs S.Hewitt" userId="S::shewitt@hillsideprimary.org.uk::89b071c3-53b8-4e42-9e0d-b7e3c156cb12" providerId="AD" clId="Web-{92CBFF64-640C-D179-193A-5B5923A100F6}" dt="2022-09-06T13:44:01.846" v="116" actId="20577"/>
        <pc:sldMkLst>
          <pc:docMk/>
          <pc:sldMk cId="1475947257" sldId="387"/>
        </pc:sldMkLst>
        <pc:spChg chg="mod">
          <ac:chgData name="Mrs S.Hewitt" userId="S::shewitt@hillsideprimary.org.uk::89b071c3-53b8-4e42-9e0d-b7e3c156cb12" providerId="AD" clId="Web-{92CBFF64-640C-D179-193A-5B5923A100F6}" dt="2022-09-06T13:44:01.846" v="116" actId="20577"/>
          <ac:spMkLst>
            <pc:docMk/>
            <pc:sldMk cId="1475947257" sldId="387"/>
            <ac:spMk id="5" creationId="{00000000-0000-0000-0000-000000000000}"/>
          </ac:spMkLst>
        </pc:spChg>
      </pc:sldChg>
      <pc:sldChg chg="modSp">
        <pc:chgData name="Mrs S.Hewitt" userId="S::shewitt@hillsideprimary.org.uk::89b071c3-53b8-4e42-9e0d-b7e3c156cb12" providerId="AD" clId="Web-{92CBFF64-640C-D179-193A-5B5923A100F6}" dt="2022-09-06T13:46:59.008" v="146" actId="20577"/>
        <pc:sldMkLst>
          <pc:docMk/>
          <pc:sldMk cId="1275745308" sldId="388"/>
        </pc:sldMkLst>
        <pc:spChg chg="mod">
          <ac:chgData name="Mrs S.Hewitt" userId="S::shewitt@hillsideprimary.org.uk::89b071c3-53b8-4e42-9e0d-b7e3c156cb12" providerId="AD" clId="Web-{92CBFF64-640C-D179-193A-5B5923A100F6}" dt="2022-09-06T13:46:59.008" v="146" actId="20577"/>
          <ac:spMkLst>
            <pc:docMk/>
            <pc:sldMk cId="1275745308" sldId="388"/>
            <ac:spMk id="8" creationId="{00000000-0000-0000-0000-000000000000}"/>
          </ac:spMkLst>
        </pc:spChg>
      </pc:sldChg>
      <pc:sldChg chg="modSp">
        <pc:chgData name="Mrs S.Hewitt" userId="S::shewitt@hillsideprimary.org.uk::89b071c3-53b8-4e42-9e0d-b7e3c156cb12" providerId="AD" clId="Web-{92CBFF64-640C-D179-193A-5B5923A100F6}" dt="2022-09-06T13:41:39.434" v="43"/>
        <pc:sldMkLst>
          <pc:docMk/>
          <pc:sldMk cId="3561669731" sldId="393"/>
        </pc:sldMkLst>
        <pc:graphicFrameChg chg="mod modGraphic">
          <ac:chgData name="Mrs S.Hewitt" userId="S::shewitt@hillsideprimary.org.uk::89b071c3-53b8-4e42-9e0d-b7e3c156cb12" providerId="AD" clId="Web-{92CBFF64-640C-D179-193A-5B5923A100F6}" dt="2022-09-06T13:41:39.434" v="43"/>
          <ac:graphicFrameMkLst>
            <pc:docMk/>
            <pc:sldMk cId="3561669731" sldId="393"/>
            <ac:graphicFrameMk id="5" creationId="{00000000-0000-0000-0000-000000000000}"/>
          </ac:graphicFrameMkLst>
        </pc:graphicFrameChg>
      </pc:sldChg>
      <pc:sldChg chg="modSp">
        <pc:chgData name="Mrs S.Hewitt" userId="S::shewitt@hillsideprimary.org.uk::89b071c3-53b8-4e42-9e0d-b7e3c156cb12" providerId="AD" clId="Web-{92CBFF64-640C-D179-193A-5B5923A100F6}" dt="2022-09-06T13:42:16.873" v="46" actId="1076"/>
        <pc:sldMkLst>
          <pc:docMk/>
          <pc:sldMk cId="3766164781" sldId="394"/>
        </pc:sldMkLst>
        <pc:graphicFrameChg chg="mod modGraphic">
          <ac:chgData name="Mrs S.Hewitt" userId="S::shewitt@hillsideprimary.org.uk::89b071c3-53b8-4e42-9e0d-b7e3c156cb12" providerId="AD" clId="Web-{92CBFF64-640C-D179-193A-5B5923A100F6}" dt="2022-09-06T13:42:16.873" v="46" actId="1076"/>
          <ac:graphicFrameMkLst>
            <pc:docMk/>
            <pc:sldMk cId="3766164781" sldId="394"/>
            <ac:graphicFrameMk id="3" creationId="{00000000-0000-0000-0000-000000000000}"/>
          </ac:graphicFrameMkLst>
        </pc:graphicFrameChg>
      </pc:sldChg>
      <pc:sldChg chg="modSp">
        <pc:chgData name="Mrs S.Hewitt" userId="S::shewitt@hillsideprimary.org.uk::89b071c3-53b8-4e42-9e0d-b7e3c156cb12" providerId="AD" clId="Web-{92CBFF64-640C-D179-193A-5B5923A100F6}" dt="2022-09-06T13:54:31.508" v="157" actId="20577"/>
        <pc:sldMkLst>
          <pc:docMk/>
          <pc:sldMk cId="695936995" sldId="395"/>
        </pc:sldMkLst>
        <pc:spChg chg="mod">
          <ac:chgData name="Mrs S.Hewitt" userId="S::shewitt@hillsideprimary.org.uk::89b071c3-53b8-4e42-9e0d-b7e3c156cb12" providerId="AD" clId="Web-{92CBFF64-640C-D179-193A-5B5923A100F6}" dt="2022-09-06T13:54:31.508" v="157" actId="20577"/>
          <ac:spMkLst>
            <pc:docMk/>
            <pc:sldMk cId="695936995" sldId="395"/>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13/09/2022</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11</a:t>
            </a:fld>
            <a:endParaRPr lang="en-GB"/>
          </a:p>
        </p:txBody>
      </p:sp>
    </p:spTree>
    <p:extLst>
      <p:ext uri="{BB962C8B-B14F-4D97-AF65-F5344CB8AC3E}">
        <p14:creationId xmlns:p14="http://schemas.microsoft.com/office/powerpoint/2010/main" val="311204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33993709-2252-4F6F-82F1-C032B12C9AD5}" type="slidenum">
              <a:rPr lang="en-GB" smtClean="0"/>
              <a:t>2</a:t>
            </a:fld>
            <a:endParaRPr lang="en-GB"/>
          </a:p>
        </p:txBody>
      </p:sp>
    </p:spTree>
    <p:extLst>
      <p:ext uri="{BB962C8B-B14F-4D97-AF65-F5344CB8AC3E}">
        <p14:creationId xmlns:p14="http://schemas.microsoft.com/office/powerpoint/2010/main" val="418770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a:t>
            </a:fld>
            <a:endParaRPr lang="en-GB"/>
          </a:p>
        </p:txBody>
      </p:sp>
    </p:spTree>
    <p:extLst>
      <p:ext uri="{BB962C8B-B14F-4D97-AF65-F5344CB8AC3E}">
        <p14:creationId xmlns:p14="http://schemas.microsoft.com/office/powerpoint/2010/main" val="963818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4</a:t>
            </a:fld>
            <a:endParaRPr lang="en-GB"/>
          </a:p>
        </p:txBody>
      </p:sp>
    </p:spTree>
    <p:extLst>
      <p:ext uri="{BB962C8B-B14F-4D97-AF65-F5344CB8AC3E}">
        <p14:creationId xmlns:p14="http://schemas.microsoft.com/office/powerpoint/2010/main" val="1609293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5</a:t>
            </a:fld>
            <a:endParaRPr lang="en-GB"/>
          </a:p>
        </p:txBody>
      </p:sp>
    </p:spTree>
    <p:extLst>
      <p:ext uri="{BB962C8B-B14F-4D97-AF65-F5344CB8AC3E}">
        <p14:creationId xmlns:p14="http://schemas.microsoft.com/office/powerpoint/2010/main" val="155589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6</a:t>
            </a:fld>
            <a:endParaRPr lang="en-GB"/>
          </a:p>
        </p:txBody>
      </p:sp>
    </p:spTree>
    <p:extLst>
      <p:ext uri="{BB962C8B-B14F-4D97-AF65-F5344CB8AC3E}">
        <p14:creationId xmlns:p14="http://schemas.microsoft.com/office/powerpoint/2010/main" val="3790855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8</a:t>
            </a:fld>
            <a:endParaRPr lang="en-GB"/>
          </a:p>
        </p:txBody>
      </p:sp>
    </p:spTree>
    <p:extLst>
      <p:ext uri="{BB962C8B-B14F-4D97-AF65-F5344CB8AC3E}">
        <p14:creationId xmlns:p14="http://schemas.microsoft.com/office/powerpoint/2010/main" val="1681966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9</a:t>
            </a:fld>
            <a:endParaRPr lang="en-GB"/>
          </a:p>
        </p:txBody>
      </p:sp>
    </p:spTree>
    <p:extLst>
      <p:ext uri="{BB962C8B-B14F-4D97-AF65-F5344CB8AC3E}">
        <p14:creationId xmlns:p14="http://schemas.microsoft.com/office/powerpoint/2010/main" val="2315928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10</a:t>
            </a:fld>
            <a:endParaRPr lang="en-GB"/>
          </a:p>
        </p:txBody>
      </p:sp>
    </p:spTree>
    <p:extLst>
      <p:ext uri="{BB962C8B-B14F-4D97-AF65-F5344CB8AC3E}">
        <p14:creationId xmlns:p14="http://schemas.microsoft.com/office/powerpoint/2010/main" val="3092869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13/09/2022</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13/09/2022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13/09/2022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13/09/2022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13/09/2022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13/09/2022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13/09/2022</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13/09/2022</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13/09/2022</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1055193"/>
            <a:ext cx="6552728" cy="3096343"/>
          </a:xfrm>
        </p:spPr>
        <p:txBody>
          <a:bodyPr>
            <a:normAutofit/>
          </a:bodyPr>
          <a:lstStyle/>
          <a:p>
            <a:r>
              <a:rPr lang="en-GB" sz="5400" b="1" dirty="0" smtClean="0">
                <a:latin typeface="Comic Sans MS" panose="030F0702030302020204" pitchFamily="66" charset="0"/>
                <a:cs typeface="Arial" panose="020B0604020202020204" pitchFamily="34" charset="0"/>
              </a:rPr>
              <a:t>Nursery Overview</a:t>
            </a:r>
            <a:r>
              <a:rPr lang="en-GB" sz="5400" b="1" dirty="0">
                <a:latin typeface="Comic Sans MS" panose="030F0702030302020204" pitchFamily="66" charset="0"/>
                <a:cs typeface="Arial" panose="020B0604020202020204" pitchFamily="34" charset="0"/>
              </a:rPr>
              <a:t/>
            </a:r>
            <a:br>
              <a:rPr lang="en-GB" sz="5400" b="1" dirty="0">
                <a:latin typeface="Comic Sans MS" panose="030F0702030302020204" pitchFamily="66" charset="0"/>
                <a:cs typeface="Arial" panose="020B0604020202020204" pitchFamily="34" charset="0"/>
              </a:rPr>
            </a:br>
            <a:r>
              <a:rPr lang="en-GB" sz="5400" b="1" dirty="0">
                <a:latin typeface="Comic Sans MS" panose="030F0702030302020204" pitchFamily="66" charset="0"/>
                <a:cs typeface="Arial" panose="020B0604020202020204" pitchFamily="34" charset="0"/>
              </a:rPr>
              <a:t/>
            </a:r>
            <a:br>
              <a:rPr lang="en-GB" sz="5400" b="1" dirty="0">
                <a:latin typeface="Comic Sans MS" panose="030F0702030302020204" pitchFamily="66" charset="0"/>
                <a:cs typeface="Arial" panose="020B0604020202020204" pitchFamily="34" charset="0"/>
              </a:rPr>
            </a:br>
            <a:r>
              <a:rPr lang="en-GB" sz="4900" b="1" dirty="0">
                <a:latin typeface="Comic Sans MS" panose="030F0702030302020204" pitchFamily="66" charset="0"/>
                <a:cs typeface="Arial" panose="020B0604020202020204" pitchFamily="34" charset="0"/>
              </a:rPr>
              <a:t>6</a:t>
            </a:r>
            <a:r>
              <a:rPr lang="en-GB" sz="4900" b="1" baseline="30000" dirty="0">
                <a:latin typeface="Comic Sans MS" panose="030F0702030302020204" pitchFamily="66" charset="0"/>
                <a:cs typeface="Arial" panose="020B0604020202020204" pitchFamily="34" charset="0"/>
              </a:rPr>
              <a:t>th</a:t>
            </a:r>
            <a:r>
              <a:rPr lang="en-GB" sz="4900" b="1" dirty="0">
                <a:latin typeface="Comic Sans MS" panose="030F0702030302020204" pitchFamily="66" charset="0"/>
                <a:cs typeface="Arial" panose="020B0604020202020204" pitchFamily="34" charset="0"/>
              </a:rPr>
              <a:t> September 2022</a:t>
            </a:r>
            <a:endParaRPr lang="en-GB" sz="6600" dirty="0">
              <a:latin typeface="Comic Sans MS" panose="030F0702030302020204" pitchFamily="66" charset="0"/>
              <a:cs typeface="Arial" panose="020B0604020202020204" pitchFamily="34" charset="0"/>
            </a:endParaRPr>
          </a:p>
        </p:txBody>
      </p:sp>
      <p:pic>
        <p:nvPicPr>
          <p:cNvPr id="1026" name="Picture 2" descr="Hillside_Vecto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260648"/>
            <a:ext cx="1008112" cy="1189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8" name="Picture 7" descr="Image preview"/>
          <p:cNvPicPr>
            <a:picLocks noChangeAspect="1" noChangeArrowheads="1"/>
          </p:cNvPicPr>
          <p:nvPr/>
        </p:nvPicPr>
        <p:blipFill>
          <a:blip r:embed="rId6">
            <a:extLst>
              <a:ext uri="{28A0092B-C50C-407E-A947-70E740481C1C}">
                <a14:useLocalDpi xmlns:a14="http://schemas.microsoft.com/office/drawing/2010/main" val="0"/>
              </a:ext>
            </a:extLst>
          </a:blip>
          <a:srcRect l="15994" b="3603"/>
          <a:stretch>
            <a:fillRect/>
          </a:stretch>
        </p:blipFill>
        <p:spPr bwMode="auto">
          <a:xfrm rot="20904121">
            <a:off x="1610524" y="4343353"/>
            <a:ext cx="1440160" cy="2204293"/>
          </a:xfrm>
          <a:prstGeom prst="rect">
            <a:avLst/>
          </a:prstGeom>
          <a:noFill/>
          <a:ln w="635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descr="Image preview"/>
          <p:cNvPicPr>
            <a:picLocks noChangeAspect="1" noChangeArrowheads="1"/>
          </p:cNvPicPr>
          <p:nvPr/>
        </p:nvPicPr>
        <p:blipFill>
          <a:blip r:embed="rId7" cstate="print">
            <a:extLst>
              <a:ext uri="{28A0092B-C50C-407E-A947-70E740481C1C}">
                <a14:useLocalDpi xmlns:a14="http://schemas.microsoft.com/office/drawing/2010/main" val="0"/>
              </a:ext>
            </a:extLst>
          </a:blip>
          <a:srcRect l="11844" t="4851" r="9070" b="50037"/>
          <a:stretch>
            <a:fillRect/>
          </a:stretch>
        </p:blipFill>
        <p:spPr bwMode="auto">
          <a:xfrm rot="1339974">
            <a:off x="5579938" y="4550703"/>
            <a:ext cx="1750054" cy="1860544"/>
          </a:xfrm>
          <a:prstGeom prst="rect">
            <a:avLst/>
          </a:prstGeom>
          <a:noFill/>
          <a:ln w="508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9418" y="1340768"/>
            <a:ext cx="609600" cy="609600"/>
          </a:xfrm>
          <a:prstGeom prst="rect">
            <a:avLst/>
          </a:prstGeom>
        </p:spPr>
      </p:pic>
    </p:spTree>
    <p:extLst>
      <p:ext uri="{BB962C8B-B14F-4D97-AF65-F5344CB8AC3E}">
        <p14:creationId xmlns:p14="http://schemas.microsoft.com/office/powerpoint/2010/main" val="3633189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9240" y="620688"/>
            <a:ext cx="7632848" cy="10801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u="sng" dirty="0">
                <a:latin typeface="Comic Sans MS" panose="030F0702030302020204" pitchFamily="66" charset="0"/>
              </a:rPr>
              <a:t>Reminders</a:t>
            </a:r>
          </a:p>
        </p:txBody>
      </p:sp>
      <p:sp>
        <p:nvSpPr>
          <p:cNvPr id="6" name="Rectangle 5"/>
          <p:cNvSpPr/>
          <p:nvPr/>
        </p:nvSpPr>
        <p:spPr>
          <a:xfrm>
            <a:off x="1115616" y="1700808"/>
            <a:ext cx="7216662" cy="2523768"/>
          </a:xfrm>
          <a:prstGeom prst="rect">
            <a:avLst/>
          </a:prstGeom>
        </p:spPr>
        <p:txBody>
          <a:bodyPr wrap="square">
            <a:spAutoFit/>
          </a:bodyPr>
          <a:lstStyle/>
          <a:p>
            <a:r>
              <a:rPr lang="en-GB" sz="1600" dirty="0" smtClean="0">
                <a:latin typeface="Comic Sans MS" panose="030F0702030302020204" pitchFamily="66" charset="0"/>
              </a:rPr>
              <a:t>Nursery are </a:t>
            </a:r>
            <a:r>
              <a:rPr lang="en-GB" sz="1600" dirty="0">
                <a:latin typeface="Comic Sans MS" panose="030F0702030302020204" pitchFamily="66" charset="0"/>
              </a:rPr>
              <a:t>provided with a piece of fruit for their snack each day. </a:t>
            </a:r>
            <a:endParaRPr lang="en-GB" sz="1600" dirty="0" smtClean="0">
              <a:latin typeface="Comic Sans MS" panose="030F0702030302020204" pitchFamily="66" charset="0"/>
            </a:endParaRPr>
          </a:p>
          <a:p>
            <a:endParaRPr lang="en-GB" sz="1600" dirty="0">
              <a:latin typeface="Comic Sans MS" panose="030F0702030302020204" pitchFamily="66" charset="0"/>
            </a:endParaRPr>
          </a:p>
          <a:p>
            <a:r>
              <a:rPr lang="en-GB" sz="1600" dirty="0">
                <a:latin typeface="Comic Sans MS" panose="030F0702030302020204" pitchFamily="66" charset="0"/>
              </a:rPr>
              <a:t>Each child should have a water bottle in school each day (please no glass). This is to be taken home each day and brought back in refilled with water. It can be refilled throughout the day from our water dispensers. </a:t>
            </a:r>
          </a:p>
          <a:p>
            <a:endParaRPr lang="en-GB" sz="1600" dirty="0">
              <a:latin typeface="Letterjoin-Air Plus 36" panose="02000805000000020003" pitchFamily="50" charset="0"/>
            </a:endParaRPr>
          </a:p>
          <a:p>
            <a:r>
              <a:rPr lang="en-GB" sz="1600" dirty="0">
                <a:latin typeface="Comic Sans MS" panose="030F0702030302020204" pitchFamily="66" charset="0"/>
              </a:rPr>
              <a:t>PLEASE send your child with appropriate clothing for</a:t>
            </a:r>
          </a:p>
          <a:p>
            <a:r>
              <a:rPr lang="en-GB" sz="1600" dirty="0">
                <a:latin typeface="Comic Sans MS" panose="030F0702030302020204" pitchFamily="66" charset="0"/>
              </a:rPr>
              <a:t>the weather – coats, hats, gloves, sun hats, sun cream </a:t>
            </a:r>
          </a:p>
          <a:p>
            <a:r>
              <a:rPr lang="en-GB" sz="1600" dirty="0">
                <a:latin typeface="Comic Sans MS" panose="030F0702030302020204" pitchFamily="66" charset="0"/>
              </a:rPr>
              <a:t>as appropriate. Thank you! </a:t>
            </a:r>
          </a:p>
          <a:p>
            <a:endParaRPr lang="en-GB" sz="1400" dirty="0">
              <a:latin typeface="Letterjoin-Air Plus 36" panose="02000805000000020003" pitchFamily="50" charset="0"/>
            </a:endParaRPr>
          </a:p>
        </p:txBody>
      </p:sp>
      <p:pic>
        <p:nvPicPr>
          <p:cNvPr id="7" name="Picture 2" descr="Image">
            <a:extLst>
              <a:ext uri="{FF2B5EF4-FFF2-40B4-BE49-F238E27FC236}">
                <a16:creationId xmlns:a16="http://schemas.microsoft.com/office/drawing/2014/main" id="{9303AA4A-9492-42FB-A3EA-2E7D308656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74459">
            <a:off x="7512858" y="4477971"/>
            <a:ext cx="1233488" cy="197097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6406" y="1163644"/>
            <a:ext cx="609600" cy="609600"/>
          </a:xfrm>
          <a:prstGeom prst="rect">
            <a:avLst/>
          </a:prstGeom>
        </p:spPr>
      </p:pic>
    </p:spTree>
    <p:extLst>
      <p:ext uri="{BB962C8B-B14F-4D97-AF65-F5344CB8AC3E}">
        <p14:creationId xmlns:p14="http://schemas.microsoft.com/office/powerpoint/2010/main" val="3078410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7827" y="1008517"/>
            <a:ext cx="7632848" cy="1080120"/>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600" u="sng" dirty="0">
                <a:latin typeface="Comic Sans MS" panose="030F0702030302020204" pitchFamily="66" charset="0"/>
              </a:rPr>
              <a:t>Behaviour</a:t>
            </a:r>
          </a:p>
          <a:p>
            <a:endParaRPr lang="en-GB" sz="3600" dirty="0">
              <a:latin typeface="Letter-join 36" panose="02000805000000020003" pitchFamily="50" charset="0"/>
            </a:endParaRPr>
          </a:p>
          <a:p>
            <a:endParaRPr lang="en-GB" sz="3600" dirty="0">
              <a:latin typeface="Letter-join 36" panose="02000805000000020003" pitchFamily="50" charset="0"/>
            </a:endParaRPr>
          </a:p>
        </p:txBody>
      </p:sp>
      <p:sp>
        <p:nvSpPr>
          <p:cNvPr id="4" name="Title 1"/>
          <p:cNvSpPr txBox="1">
            <a:spLocks/>
          </p:cNvSpPr>
          <p:nvPr/>
        </p:nvSpPr>
        <p:spPr>
          <a:xfrm>
            <a:off x="1079875" y="4437112"/>
            <a:ext cx="7200800" cy="1080120"/>
          </a:xfrm>
          <a:prstGeom prst="rect">
            <a:avLst/>
          </a:prstGeom>
        </p:spPr>
        <p:txBody>
          <a:bodyPr vert="horz" lIns="91440" tIns="45720" rIns="91440" bIns="45720" rtlCol="0" anchor="b">
            <a:noAutofit/>
          </a:bodyPr>
          <a:lstStyle>
            <a:lvl1pPr algn="ctr" defTabSz="914400" rtl="0" eaLnBrk="1" latinLnBrk="0" hangingPunct="1">
              <a:spcBef>
                <a:spcPct val="0"/>
              </a:spcBef>
              <a:buNone/>
              <a:defRPr sz="4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1800" dirty="0">
                <a:latin typeface="Comic Sans MS" panose="030F0702030302020204" pitchFamily="66" charset="0"/>
              </a:rPr>
              <a:t>Children are expected to follow our Hillside Rules to: </a:t>
            </a:r>
          </a:p>
          <a:p>
            <a:endParaRPr lang="en-GB" sz="1800" dirty="0">
              <a:latin typeface="Comic Sans MS" panose="030F0702030302020204" pitchFamily="66" charset="0"/>
            </a:endParaRPr>
          </a:p>
          <a:p>
            <a:r>
              <a:rPr lang="en-GB" sz="1800" dirty="0">
                <a:latin typeface="Comic Sans MS" panose="030F0702030302020204" pitchFamily="66" charset="0"/>
              </a:rPr>
              <a:t>Stay Safe</a:t>
            </a:r>
          </a:p>
          <a:p>
            <a:r>
              <a:rPr lang="en-GB" sz="1800" dirty="0">
                <a:latin typeface="Comic Sans MS" panose="030F0702030302020204" pitchFamily="66" charset="0"/>
              </a:rPr>
              <a:t>Show Respect </a:t>
            </a:r>
          </a:p>
          <a:p>
            <a:r>
              <a:rPr lang="en-GB" sz="1800" dirty="0">
                <a:latin typeface="Comic Sans MS" panose="030F0702030302020204" pitchFamily="66" charset="0"/>
              </a:rPr>
              <a:t>Be kind</a:t>
            </a:r>
          </a:p>
          <a:p>
            <a:pPr algn="l"/>
            <a:endParaRPr lang="en-GB" sz="1800" dirty="0">
              <a:latin typeface="Comic Sans MS" panose="030F0702030302020204" pitchFamily="66" charset="0"/>
            </a:endParaRPr>
          </a:p>
          <a:p>
            <a:pPr algn="l"/>
            <a:r>
              <a:rPr lang="en-GB" sz="1600" dirty="0">
                <a:latin typeface="Comic Sans MS" panose="030F0702030302020204" pitchFamily="66" charset="0"/>
              </a:rPr>
              <a:t>Positive behaviour is rewarded at Hillside in lots of ways including: </a:t>
            </a:r>
          </a:p>
          <a:p>
            <a:pPr marL="571500" indent="-571500" algn="l">
              <a:buFont typeface="Arial" panose="020B0604020202020204" pitchFamily="34" charset="0"/>
              <a:buChar char="•"/>
            </a:pPr>
            <a:r>
              <a:rPr lang="en-GB" sz="1600" dirty="0">
                <a:latin typeface="Comic Sans MS" panose="030F0702030302020204" pitchFamily="66" charset="0"/>
              </a:rPr>
              <a:t>Marbles for top teams and individual behaviour! </a:t>
            </a:r>
          </a:p>
          <a:p>
            <a:pPr marL="571500" indent="-571500" algn="l">
              <a:buFont typeface="Arial" panose="020B0604020202020204" pitchFamily="34" charset="0"/>
              <a:buChar char="•"/>
            </a:pPr>
            <a:r>
              <a:rPr lang="en-GB" sz="1600" dirty="0">
                <a:latin typeface="Comic Sans MS" panose="030F0702030302020204" pitchFamily="66" charset="0"/>
              </a:rPr>
              <a:t>End of the week treats!</a:t>
            </a:r>
          </a:p>
          <a:p>
            <a:pPr marL="571500" indent="-571500" algn="l">
              <a:buFont typeface="Arial" panose="020B0604020202020204" pitchFamily="34" charset="0"/>
              <a:buChar char="•"/>
            </a:pPr>
            <a:r>
              <a:rPr lang="en-GB" sz="1600" dirty="0">
                <a:latin typeface="Comic Sans MS" panose="030F0702030302020204" pitchFamily="66" charset="0"/>
              </a:rPr>
              <a:t>Head Teacher Certificates and Good Worker Awards!</a:t>
            </a:r>
          </a:p>
          <a:p>
            <a:pPr marL="571500" indent="-571500" algn="l">
              <a:buFont typeface="Arial" panose="020B0604020202020204" pitchFamily="34" charset="0"/>
              <a:buChar char="•"/>
            </a:pPr>
            <a:r>
              <a:rPr lang="en-GB" sz="1600" dirty="0">
                <a:latin typeface="Comic Sans MS" panose="030F0702030302020204" pitchFamily="66" charset="0"/>
              </a:rPr>
              <a:t>Prize draws for Reading Rocket…</a:t>
            </a:r>
          </a:p>
          <a:p>
            <a:pPr algn="l"/>
            <a:endParaRPr lang="en-GB" sz="1600" dirty="0">
              <a:latin typeface="Comic Sans MS" panose="030F0702030302020204" pitchFamily="66" charset="0"/>
            </a:endParaRPr>
          </a:p>
          <a:p>
            <a:pPr algn="l"/>
            <a:r>
              <a:rPr lang="en-GB" sz="1600" dirty="0">
                <a:latin typeface="Comic Sans MS" panose="030F0702030302020204" pitchFamily="66" charset="0"/>
              </a:rPr>
              <a:t>We follow our behaviour consequence system if we need to (see in class) and this is used consistently throughout the school. </a:t>
            </a:r>
          </a:p>
        </p:txBody>
      </p:sp>
      <p:pic>
        <p:nvPicPr>
          <p:cNvPr id="7" name="Picture 2" descr="Hillside_Vector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2060848"/>
            <a:ext cx="745110" cy="879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52797" y="1451248"/>
            <a:ext cx="609600" cy="609600"/>
          </a:xfrm>
          <a:prstGeom prst="rect">
            <a:avLst/>
          </a:prstGeom>
        </p:spPr>
      </p:pic>
    </p:spTree>
    <p:extLst>
      <p:ext uri="{BB962C8B-B14F-4D97-AF65-F5344CB8AC3E}">
        <p14:creationId xmlns:p14="http://schemas.microsoft.com/office/powerpoint/2010/main" val="1503974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048977" cy="1202485"/>
          </a:xfrm>
        </p:spPr>
        <p:txBody>
          <a:bodyPr>
            <a:normAutofit/>
          </a:bodyPr>
          <a:lstStyle/>
          <a:p>
            <a:r>
              <a:rPr lang="en-GB" sz="3600" u="sng" dirty="0">
                <a:latin typeface="Comic Sans MS" panose="030F0702030302020204" pitchFamily="66" charset="0"/>
              </a:rPr>
              <a:t>Extra-curricular Clubs</a:t>
            </a:r>
            <a:br>
              <a:rPr lang="en-GB" sz="3600" u="sng" dirty="0">
                <a:latin typeface="Comic Sans MS" panose="030F0702030302020204" pitchFamily="66" charset="0"/>
              </a:rPr>
            </a:br>
            <a:r>
              <a:rPr lang="en-GB" sz="1600" dirty="0">
                <a:latin typeface="Comic Sans MS" panose="030F0702030302020204" pitchFamily="66" charset="0"/>
              </a:rPr>
              <a:t>NB: Dates and clubs will be confirmed closer to the events</a:t>
            </a:r>
          </a:p>
        </p:txBody>
      </p:sp>
      <p:sp>
        <p:nvSpPr>
          <p:cNvPr id="5" name="Rectangle 4"/>
          <p:cNvSpPr/>
          <p:nvPr/>
        </p:nvSpPr>
        <p:spPr>
          <a:xfrm>
            <a:off x="711612" y="1988840"/>
            <a:ext cx="7704856" cy="1815882"/>
          </a:xfrm>
          <a:prstGeom prst="rect">
            <a:avLst/>
          </a:prstGeom>
        </p:spPr>
        <p:txBody>
          <a:bodyPr wrap="square">
            <a:spAutoFit/>
          </a:bodyPr>
          <a:lstStyle/>
          <a:p>
            <a:pPr marL="285750" lvl="0" indent="-285750" eaLnBrk="0" fontAlgn="base" hangingPunct="0">
              <a:spcBef>
                <a:spcPct val="0"/>
              </a:spcBef>
              <a:spcAft>
                <a:spcPct val="0"/>
              </a:spcAft>
              <a:buFont typeface="Wingdings" panose="05000000000000000000" pitchFamily="2" charset="2"/>
              <a:buChar char="ü"/>
            </a:pPr>
            <a:r>
              <a:rPr lang="en-US" altLang="en-US" sz="2800" dirty="0">
                <a:latin typeface="Comic Sans MS" panose="030F0702030302020204" pitchFamily="66" charset="0"/>
              </a:rPr>
              <a:t>Multi-skills with Dan! </a:t>
            </a:r>
          </a:p>
          <a:p>
            <a:pPr lvl="0" eaLnBrk="0" fontAlgn="base" hangingPunct="0">
              <a:spcBef>
                <a:spcPct val="0"/>
              </a:spcBef>
              <a:spcAft>
                <a:spcPct val="0"/>
              </a:spcAft>
            </a:pPr>
            <a:endParaRPr lang="en-US" altLang="en-US" sz="2800" dirty="0">
              <a:latin typeface="Letter-join 36" panose="02000805000000020003" pitchFamily="50" charset="0"/>
            </a:endParaRPr>
          </a:p>
          <a:p>
            <a:pPr lvl="0" eaLnBrk="0" fontAlgn="base" hangingPunct="0">
              <a:spcBef>
                <a:spcPct val="0"/>
              </a:spcBef>
              <a:spcAft>
                <a:spcPct val="0"/>
              </a:spcAft>
            </a:pPr>
            <a:endParaRPr lang="en-US" altLang="en-US" sz="2800" dirty="0">
              <a:latin typeface="Letter-join 36" panose="02000805000000020003" pitchFamily="50" charset="0"/>
            </a:endParaRP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Letter-join 36" panose="02000805000000020003" pitchFamily="50" charset="0"/>
            </a:endParaRPr>
          </a:p>
        </p:txBody>
      </p:sp>
      <p:pic>
        <p:nvPicPr>
          <p:cNvPr id="3" name="Picture 2"/>
          <p:cNvPicPr>
            <a:picLocks noChangeAspect="1"/>
          </p:cNvPicPr>
          <p:nvPr/>
        </p:nvPicPr>
        <p:blipFill>
          <a:blip r:embed="rId4"/>
          <a:stretch>
            <a:fillRect/>
          </a:stretch>
        </p:blipFill>
        <p:spPr>
          <a:xfrm>
            <a:off x="7114374" y="4437112"/>
            <a:ext cx="1295400" cy="16383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845122"/>
            <a:ext cx="609600" cy="609600"/>
          </a:xfrm>
          <a:prstGeom prst="rect">
            <a:avLst/>
          </a:prstGeom>
        </p:spPr>
      </p:pic>
    </p:spTree>
    <p:extLst>
      <p:ext uri="{BB962C8B-B14F-4D97-AF65-F5344CB8AC3E}">
        <p14:creationId xmlns:p14="http://schemas.microsoft.com/office/powerpoint/2010/main" val="2606040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585" y="2655990"/>
            <a:ext cx="6965245" cy="432048"/>
          </a:xfrm>
        </p:spPr>
        <p:txBody>
          <a:bodyPr>
            <a:noAutofit/>
          </a:bodyPr>
          <a:lstStyle/>
          <a:p>
            <a:r>
              <a:rPr lang="en-US" b="1" dirty="0">
                <a:latin typeface="Comic Sans MS" panose="030F0702030302020204" pitchFamily="66" charset="0"/>
              </a:rPr>
              <a:t>Any Questions? </a:t>
            </a:r>
            <a:endParaRPr lang="en-GB" sz="4000" dirty="0">
              <a:latin typeface="Comic Sans MS" panose="030F0702030302020204" pitchFamily="66" charset="0"/>
            </a:endParaRPr>
          </a:p>
        </p:txBody>
      </p:sp>
      <p:sp>
        <p:nvSpPr>
          <p:cNvPr id="3" name="Content Placeholder 2"/>
          <p:cNvSpPr>
            <a:spLocks noGrp="1"/>
          </p:cNvSpPr>
          <p:nvPr>
            <p:ph idx="1"/>
          </p:nvPr>
        </p:nvSpPr>
        <p:spPr>
          <a:xfrm flipV="1">
            <a:off x="1463040" y="1844824"/>
            <a:ext cx="6196405" cy="274433"/>
          </a:xfrm>
        </p:spPr>
        <p:txBody>
          <a:bodyPr>
            <a:normAutofit fontScale="62500" lnSpcReduction="20000"/>
          </a:bodyPr>
          <a:lstStyle/>
          <a:p>
            <a:endParaRPr lang="en-GB" dirty="0">
              <a:latin typeface="Comic Sans MS" panose="030F0702030302020204" pitchFamily="66" charset="0"/>
            </a:endParaRPr>
          </a:p>
          <a:p>
            <a:endParaRPr lang="en-US" dirty="0">
              <a:latin typeface="Comic Sans MS" panose="030F0702030302020204" pitchFamily="66" charset="0"/>
            </a:endParaRPr>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1124744"/>
            <a:ext cx="609600" cy="609600"/>
          </a:xfrm>
          <a:prstGeom prst="rect">
            <a:avLst/>
          </a:prstGeom>
        </p:spPr>
      </p:pic>
    </p:spTree>
    <p:extLst>
      <p:ext uri="{BB962C8B-B14F-4D97-AF65-F5344CB8AC3E}">
        <p14:creationId xmlns:p14="http://schemas.microsoft.com/office/powerpoint/2010/main" val="2053827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023" y="817583"/>
            <a:ext cx="6717337" cy="1099250"/>
          </a:xfrm>
        </p:spPr>
        <p:txBody>
          <a:bodyPr>
            <a:normAutofit/>
          </a:bodyPr>
          <a:lstStyle/>
          <a:p>
            <a:r>
              <a:rPr lang="en-GB" sz="3600" u="sng" dirty="0">
                <a:latin typeface="Comic Sans MS" panose="030F0702030302020204" pitchFamily="66" charset="0"/>
                <a:cs typeface="Arial" panose="020B0604020202020204" pitchFamily="34" charset="0"/>
              </a:rPr>
              <a:t>Topics During the Year</a:t>
            </a:r>
            <a:r>
              <a:rPr lang="en-GB" sz="1300" u="sng" dirty="0">
                <a:latin typeface="Comic Sans MS" panose="030F0702030302020204" pitchFamily="66" charset="0"/>
                <a:cs typeface="Arial" panose="020B0604020202020204" pitchFamily="34" charset="0"/>
              </a:rPr>
              <a:t/>
            </a:r>
            <a:br>
              <a:rPr lang="en-GB" sz="1300" u="sng" dirty="0">
                <a:latin typeface="Comic Sans MS" panose="030F0702030302020204" pitchFamily="66" charset="0"/>
                <a:cs typeface="Arial" panose="020B0604020202020204" pitchFamily="34" charset="0"/>
              </a:rPr>
            </a:br>
            <a:r>
              <a:rPr lang="en-GB" sz="1300" u="sng" dirty="0">
                <a:latin typeface="Comic Sans MS" panose="030F0702030302020204" pitchFamily="66" charset="0"/>
                <a:cs typeface="Arial" panose="020B0604020202020204" pitchFamily="34" charset="0"/>
              </a:rPr>
              <a:t>NB: These may be subject to change depending on the needs of the cohort</a:t>
            </a:r>
            <a:endParaRPr lang="en-GB" sz="1300" dirty="0">
              <a:latin typeface="Comic Sans MS" panose="030F0702030302020204" pitchFamily="66"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75718345"/>
              </p:ext>
            </p:extLst>
          </p:nvPr>
        </p:nvGraphicFramePr>
        <p:xfrm>
          <a:off x="647178" y="1920657"/>
          <a:ext cx="7803926" cy="4429196"/>
        </p:xfrm>
        <a:graphic>
          <a:graphicData uri="http://schemas.openxmlformats.org/drawingml/2006/table">
            <a:tbl>
              <a:tblPr firstRow="1" firstCol="1" bandRow="1">
                <a:tableStyleId>{5C22544A-7EE6-4342-B048-85BDC9FD1C3A}</a:tableStyleId>
              </a:tblPr>
              <a:tblGrid>
                <a:gridCol w="1868175">
                  <a:extLst>
                    <a:ext uri="{9D8B030D-6E8A-4147-A177-3AD203B41FA5}">
                      <a16:colId xmlns:a16="http://schemas.microsoft.com/office/drawing/2014/main" val="1810273160"/>
                    </a:ext>
                  </a:extLst>
                </a:gridCol>
                <a:gridCol w="1986790">
                  <a:extLst>
                    <a:ext uri="{9D8B030D-6E8A-4147-A177-3AD203B41FA5}">
                      <a16:colId xmlns:a16="http://schemas.microsoft.com/office/drawing/2014/main" val="1629947574"/>
                    </a:ext>
                  </a:extLst>
                </a:gridCol>
                <a:gridCol w="1958815">
                  <a:extLst>
                    <a:ext uri="{9D8B030D-6E8A-4147-A177-3AD203B41FA5}">
                      <a16:colId xmlns:a16="http://schemas.microsoft.com/office/drawing/2014/main" val="890963698"/>
                    </a:ext>
                  </a:extLst>
                </a:gridCol>
                <a:gridCol w="1990146">
                  <a:extLst>
                    <a:ext uri="{9D8B030D-6E8A-4147-A177-3AD203B41FA5}">
                      <a16:colId xmlns:a16="http://schemas.microsoft.com/office/drawing/2014/main" val="2773168250"/>
                    </a:ext>
                  </a:extLst>
                </a:gridCol>
              </a:tblGrid>
              <a:tr h="199447">
                <a:tc>
                  <a:txBody>
                    <a:bodyPr/>
                    <a:lstStyle/>
                    <a:p>
                      <a:pPr algn="ctr">
                        <a:lnSpc>
                          <a:spcPct val="107000"/>
                        </a:lnSpc>
                        <a:spcAft>
                          <a:spcPts val="0"/>
                        </a:spcAft>
                      </a:pP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gn="ctr">
                        <a:lnSpc>
                          <a:spcPct val="107000"/>
                        </a:lnSpc>
                        <a:spcAft>
                          <a:spcPts val="0"/>
                        </a:spcAft>
                      </a:pPr>
                      <a:r>
                        <a:rPr lang="en-GB" sz="900" dirty="0">
                          <a:effectLst/>
                        </a:rPr>
                        <a:t>Autumn</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gn="ctr">
                        <a:lnSpc>
                          <a:spcPct val="107000"/>
                        </a:lnSpc>
                        <a:spcAft>
                          <a:spcPts val="0"/>
                        </a:spcAft>
                      </a:pPr>
                      <a:r>
                        <a:rPr lang="en-GB" sz="900" dirty="0">
                          <a:effectLst/>
                        </a:rPr>
                        <a:t>Spring</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gn="ctr">
                        <a:lnSpc>
                          <a:spcPct val="107000"/>
                        </a:lnSpc>
                        <a:spcAft>
                          <a:spcPts val="0"/>
                        </a:spcAft>
                      </a:pPr>
                      <a:r>
                        <a:rPr lang="en-GB" sz="900" dirty="0">
                          <a:effectLst/>
                        </a:rPr>
                        <a:t>Summer</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extLst>
                  <a:ext uri="{0D108BD9-81ED-4DB2-BD59-A6C34878D82A}">
                    <a16:rowId xmlns:a16="http://schemas.microsoft.com/office/drawing/2014/main" val="1217098439"/>
                  </a:ext>
                </a:extLst>
              </a:tr>
              <a:tr h="415516">
                <a:tc>
                  <a:txBody>
                    <a:bodyPr/>
                    <a:lstStyle/>
                    <a:p>
                      <a:pPr algn="ctr">
                        <a:lnSpc>
                          <a:spcPct val="107000"/>
                        </a:lnSpc>
                        <a:spcAft>
                          <a:spcPts val="0"/>
                        </a:spcAft>
                      </a:pPr>
                      <a:r>
                        <a:rPr lang="en-GB" sz="900" dirty="0">
                          <a:effectLst/>
                        </a:rPr>
                        <a:t>Topics</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gn="ctr">
                        <a:lnSpc>
                          <a:spcPct val="107000"/>
                        </a:lnSpc>
                        <a:spcAft>
                          <a:spcPts val="0"/>
                        </a:spcAft>
                      </a:pPr>
                      <a:r>
                        <a:rPr lang="en-GB" sz="800" dirty="0">
                          <a:effectLst/>
                        </a:rPr>
                        <a:t>All about Me</a:t>
                      </a:r>
                    </a:p>
                    <a:p>
                      <a:pPr algn="ctr">
                        <a:lnSpc>
                          <a:spcPct val="107000"/>
                        </a:lnSpc>
                        <a:spcAft>
                          <a:spcPts val="0"/>
                        </a:spcAft>
                      </a:pPr>
                      <a:r>
                        <a:rPr lang="en-GB" sz="800" dirty="0">
                          <a:effectLst/>
                          <a:latin typeface="Calibri"/>
                          <a:ea typeface="Calibri" panose="020F0502020204030204" pitchFamily="34" charset="0"/>
                          <a:cs typeface="Times New Roman"/>
                        </a:rPr>
                        <a:t>Colour </a:t>
                      </a:r>
                    </a:p>
                    <a:p>
                      <a:pPr algn="ctr">
                        <a:lnSpc>
                          <a:spcPct val="107000"/>
                        </a:lnSpc>
                        <a:spcAft>
                          <a:spcPts val="0"/>
                        </a:spcAft>
                      </a:pPr>
                      <a:r>
                        <a:rPr lang="en-GB" sz="800" dirty="0">
                          <a:effectLst/>
                          <a:latin typeface="Calibri"/>
                          <a:ea typeface="Calibri" panose="020F0502020204030204" pitchFamily="34" charset="0"/>
                          <a:cs typeface="Times New Roman"/>
                        </a:rPr>
                        <a:t>Winter</a:t>
                      </a:r>
                    </a:p>
                  </a:txBody>
                  <a:tcPr marL="41977" marR="41977" marT="0" marB="0"/>
                </a:tc>
                <a:tc>
                  <a:txBody>
                    <a:bodyPr/>
                    <a:lstStyle/>
                    <a:p>
                      <a:pPr algn="ctr">
                        <a:lnSpc>
                          <a:spcPct val="107000"/>
                        </a:lnSpc>
                        <a:spcAft>
                          <a:spcPts val="0"/>
                        </a:spcAft>
                      </a:pPr>
                      <a:r>
                        <a:rPr lang="en-GB" sz="800" dirty="0">
                          <a:effectLst/>
                        </a:rPr>
                        <a:t>On the Farm</a:t>
                      </a:r>
                    </a:p>
                    <a:p>
                      <a:pPr algn="ctr">
                        <a:lnSpc>
                          <a:spcPct val="107000"/>
                        </a:lnSpc>
                        <a:spcAft>
                          <a:spcPts val="0"/>
                        </a:spcAft>
                      </a:pPr>
                      <a:r>
                        <a:rPr lang="en-GB" sz="800" dirty="0">
                          <a:effectLst/>
                          <a:latin typeface="Calibri"/>
                          <a:ea typeface="Calibri" panose="020F0502020204030204" pitchFamily="34" charset="0"/>
                          <a:cs typeface="Times New Roman"/>
                        </a:rPr>
                        <a:t>Spring</a:t>
                      </a:r>
                    </a:p>
                  </a:txBody>
                  <a:tcPr marL="41977" marR="41977" marT="0" marB="0"/>
                </a:tc>
                <a:tc>
                  <a:txBody>
                    <a:bodyPr/>
                    <a:lstStyle/>
                    <a:p>
                      <a:pPr algn="ctr">
                        <a:lnSpc>
                          <a:spcPct val="107000"/>
                        </a:lnSpc>
                        <a:spcAft>
                          <a:spcPts val="0"/>
                        </a:spcAft>
                      </a:pPr>
                      <a:r>
                        <a:rPr lang="en-GB" sz="800" dirty="0">
                          <a:effectLst/>
                        </a:rPr>
                        <a:t>Travel and Transport</a:t>
                      </a:r>
                    </a:p>
                    <a:p>
                      <a:pPr algn="ctr">
                        <a:lnSpc>
                          <a:spcPct val="107000"/>
                        </a:lnSpc>
                        <a:spcAft>
                          <a:spcPts val="0"/>
                        </a:spcAft>
                      </a:pPr>
                      <a:r>
                        <a:rPr lang="en-GB" sz="800" dirty="0">
                          <a:effectLst/>
                          <a:latin typeface="Calibri"/>
                          <a:ea typeface="Calibri" panose="020F0502020204030204" pitchFamily="34" charset="0"/>
                          <a:cs typeface="Times New Roman"/>
                        </a:rPr>
                        <a:t>Summer</a:t>
                      </a:r>
                    </a:p>
                  </a:txBody>
                  <a:tcPr marL="41977" marR="41977" marT="0" marB="0"/>
                </a:tc>
                <a:extLst>
                  <a:ext uri="{0D108BD9-81ED-4DB2-BD59-A6C34878D82A}">
                    <a16:rowId xmlns:a16="http://schemas.microsoft.com/office/drawing/2014/main" val="164660576"/>
                  </a:ext>
                </a:extLst>
              </a:tr>
              <a:tr h="481998">
                <a:tc>
                  <a:txBody>
                    <a:bodyPr/>
                    <a:lstStyle/>
                    <a:p>
                      <a:pPr>
                        <a:lnSpc>
                          <a:spcPct val="107000"/>
                        </a:lnSpc>
                        <a:spcAft>
                          <a:spcPts val="0"/>
                        </a:spcAft>
                      </a:pPr>
                      <a:r>
                        <a:rPr lang="en-GB" sz="900" dirty="0">
                          <a:effectLst/>
                        </a:rPr>
                        <a:t>PSED (3D PSHE)</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nSpc>
                          <a:spcPct val="107000"/>
                        </a:lnSpc>
                        <a:spcAft>
                          <a:spcPts val="0"/>
                        </a:spcAft>
                      </a:pPr>
                      <a:r>
                        <a:rPr lang="en-GB" sz="800" dirty="0">
                          <a:effectLst/>
                        </a:rPr>
                        <a:t>Self-Regulation</a:t>
                      </a:r>
                    </a:p>
                    <a:p>
                      <a:pPr>
                        <a:lnSpc>
                          <a:spcPct val="107000"/>
                        </a:lnSpc>
                        <a:spcAft>
                          <a:spcPts val="0"/>
                        </a:spcAft>
                      </a:pPr>
                      <a:r>
                        <a:rPr lang="en-GB" sz="800" dirty="0">
                          <a:effectLst/>
                        </a:rPr>
                        <a:t>Managing Self</a:t>
                      </a:r>
                    </a:p>
                    <a:p>
                      <a:pPr>
                        <a:lnSpc>
                          <a:spcPct val="107000"/>
                        </a:lnSpc>
                        <a:spcAft>
                          <a:spcPts val="0"/>
                        </a:spcAft>
                      </a:pPr>
                      <a:r>
                        <a:rPr lang="en-GB" sz="800" dirty="0">
                          <a:effectLst/>
                        </a:rPr>
                        <a:t>Building Relationships</a:t>
                      </a:r>
                      <a:endParaRPr lang="en-GB" sz="800" dirty="0">
                        <a:effectLst/>
                        <a:latin typeface="Calibri"/>
                        <a:ea typeface="Calibri" panose="020F0502020204030204" pitchFamily="34" charset="0"/>
                        <a:cs typeface="Times New Roman"/>
                      </a:endParaRPr>
                    </a:p>
                  </a:txBody>
                  <a:tcPr marL="41977" marR="41977" marT="0" marB="0"/>
                </a:tc>
                <a:tc>
                  <a:txBody>
                    <a:bodyPr/>
                    <a:lstStyle/>
                    <a:p>
                      <a:pPr>
                        <a:lnSpc>
                          <a:spcPct val="107000"/>
                        </a:lnSpc>
                        <a:spcAft>
                          <a:spcPts val="0"/>
                        </a:spcAft>
                      </a:pPr>
                      <a:r>
                        <a:rPr lang="en-GB" sz="800" dirty="0">
                          <a:effectLst/>
                        </a:rPr>
                        <a:t>Self-Regulation</a:t>
                      </a:r>
                    </a:p>
                    <a:p>
                      <a:pPr>
                        <a:lnSpc>
                          <a:spcPct val="107000"/>
                        </a:lnSpc>
                        <a:spcAft>
                          <a:spcPts val="0"/>
                        </a:spcAft>
                      </a:pPr>
                      <a:r>
                        <a:rPr lang="en-GB" sz="800" dirty="0">
                          <a:effectLst/>
                        </a:rPr>
                        <a:t>Managing Self</a:t>
                      </a:r>
                    </a:p>
                    <a:p>
                      <a:pPr>
                        <a:lnSpc>
                          <a:spcPct val="107000"/>
                        </a:lnSpc>
                        <a:spcAft>
                          <a:spcPts val="0"/>
                        </a:spcAft>
                      </a:pPr>
                      <a:r>
                        <a:rPr lang="en-GB" sz="800" dirty="0">
                          <a:effectLst/>
                        </a:rPr>
                        <a:t>Building Relationships</a:t>
                      </a:r>
                      <a:endParaRPr lang="en-GB" sz="800" dirty="0">
                        <a:effectLst/>
                        <a:latin typeface="Calibri"/>
                        <a:ea typeface="Calibri" panose="020F0502020204030204" pitchFamily="34" charset="0"/>
                        <a:cs typeface="Times New Roman"/>
                      </a:endParaRPr>
                    </a:p>
                  </a:txBody>
                  <a:tcPr marL="41977" marR="41977" marT="0" marB="0"/>
                </a:tc>
                <a:tc>
                  <a:txBody>
                    <a:bodyPr/>
                    <a:lstStyle/>
                    <a:p>
                      <a:pPr>
                        <a:lnSpc>
                          <a:spcPct val="107000"/>
                        </a:lnSpc>
                        <a:spcAft>
                          <a:spcPts val="0"/>
                        </a:spcAft>
                      </a:pPr>
                      <a:r>
                        <a:rPr lang="en-GB" sz="800" dirty="0">
                          <a:effectLst/>
                        </a:rPr>
                        <a:t>Self-Regulation</a:t>
                      </a:r>
                    </a:p>
                    <a:p>
                      <a:pPr>
                        <a:lnSpc>
                          <a:spcPct val="107000"/>
                        </a:lnSpc>
                        <a:spcAft>
                          <a:spcPts val="0"/>
                        </a:spcAft>
                      </a:pPr>
                      <a:r>
                        <a:rPr lang="en-GB" sz="800" dirty="0">
                          <a:effectLst/>
                        </a:rPr>
                        <a:t>Managing Self</a:t>
                      </a:r>
                    </a:p>
                    <a:p>
                      <a:pPr>
                        <a:lnSpc>
                          <a:spcPct val="107000"/>
                        </a:lnSpc>
                        <a:spcAft>
                          <a:spcPts val="0"/>
                        </a:spcAft>
                      </a:pPr>
                      <a:r>
                        <a:rPr lang="en-GB" sz="800" dirty="0">
                          <a:effectLst/>
                        </a:rPr>
                        <a:t>Building Relationships</a:t>
                      </a:r>
                      <a:endParaRPr lang="en-GB" sz="800" dirty="0">
                        <a:effectLst/>
                        <a:latin typeface="Calibri"/>
                        <a:ea typeface="Calibri" panose="020F0502020204030204" pitchFamily="34" charset="0"/>
                        <a:cs typeface="Times New Roman"/>
                      </a:endParaRPr>
                    </a:p>
                  </a:txBody>
                  <a:tcPr marL="41977" marR="41977" marT="0" marB="0"/>
                </a:tc>
                <a:extLst>
                  <a:ext uri="{0D108BD9-81ED-4DB2-BD59-A6C34878D82A}">
                    <a16:rowId xmlns:a16="http://schemas.microsoft.com/office/drawing/2014/main" val="3140810353"/>
                  </a:ext>
                </a:extLst>
              </a:tr>
              <a:tr h="831033">
                <a:tc>
                  <a:txBody>
                    <a:bodyPr/>
                    <a:lstStyle/>
                    <a:p>
                      <a:pPr>
                        <a:lnSpc>
                          <a:spcPct val="107000"/>
                        </a:lnSpc>
                        <a:spcAft>
                          <a:spcPts val="0"/>
                        </a:spcAft>
                      </a:pPr>
                      <a:r>
                        <a:rPr lang="en-GB" sz="900" dirty="0">
                          <a:effectLst/>
                        </a:rPr>
                        <a:t>CLLD</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nSpc>
                          <a:spcPct val="107000"/>
                        </a:lnSpc>
                        <a:spcAft>
                          <a:spcPts val="0"/>
                        </a:spcAft>
                      </a:pPr>
                      <a:r>
                        <a:rPr lang="en-GB" sz="800" dirty="0">
                          <a:effectLst/>
                        </a:rPr>
                        <a:t>Circle</a:t>
                      </a:r>
                      <a:r>
                        <a:rPr lang="en-GB" sz="800" baseline="0" dirty="0">
                          <a:effectLst/>
                        </a:rPr>
                        <a:t> time</a:t>
                      </a:r>
                    </a:p>
                    <a:p>
                      <a:pPr>
                        <a:lnSpc>
                          <a:spcPct val="107000"/>
                        </a:lnSpc>
                        <a:spcAft>
                          <a:spcPts val="0"/>
                        </a:spcAft>
                      </a:pPr>
                      <a:r>
                        <a:rPr lang="en-GB" sz="800" baseline="0" dirty="0">
                          <a:effectLst/>
                          <a:latin typeface="Calibri"/>
                          <a:ea typeface="Calibri" panose="020F0502020204030204" pitchFamily="34" charset="0"/>
                          <a:cs typeface="Times New Roman"/>
                        </a:rPr>
                        <a:t>Story time</a:t>
                      </a:r>
                    </a:p>
                    <a:p>
                      <a:pPr>
                        <a:lnSpc>
                          <a:spcPct val="107000"/>
                        </a:lnSpc>
                        <a:spcAft>
                          <a:spcPts val="0"/>
                        </a:spcAft>
                      </a:pPr>
                      <a:r>
                        <a:rPr lang="en-GB" sz="800" baseline="0" dirty="0">
                          <a:effectLst/>
                          <a:latin typeface="Calibri"/>
                          <a:ea typeface="Calibri" panose="020F0502020204030204" pitchFamily="34" charset="0"/>
                          <a:cs typeface="Times New Roman"/>
                        </a:rPr>
                        <a:t>Nursery Rhymes / Singing</a:t>
                      </a:r>
                    </a:p>
                    <a:p>
                      <a:pPr>
                        <a:lnSpc>
                          <a:spcPct val="107000"/>
                        </a:lnSpc>
                        <a:spcAft>
                          <a:spcPts val="0"/>
                        </a:spcAft>
                      </a:pPr>
                      <a:r>
                        <a:rPr lang="en-GB" sz="800" baseline="0" dirty="0">
                          <a:effectLst/>
                          <a:latin typeface="Calibri"/>
                          <a:ea typeface="Calibri" panose="020F0502020204030204" pitchFamily="34" charset="0"/>
                          <a:cs typeface="Times New Roman"/>
                        </a:rPr>
                        <a:t>Little Ted’s Adventures</a:t>
                      </a:r>
                    </a:p>
                    <a:p>
                      <a:pPr>
                        <a:lnSpc>
                          <a:spcPct val="107000"/>
                        </a:lnSpc>
                        <a:spcAft>
                          <a:spcPts val="0"/>
                        </a:spcAft>
                      </a:pPr>
                      <a:r>
                        <a:rPr lang="en-GB" sz="800" baseline="0" dirty="0">
                          <a:effectLst/>
                          <a:latin typeface="Calibri"/>
                          <a:ea typeface="Calibri" panose="020F0502020204030204" pitchFamily="34" charset="0"/>
                          <a:cs typeface="Times New Roman"/>
                        </a:rPr>
                        <a:t>Role Play – Home Corner</a:t>
                      </a:r>
                      <a:endParaRPr lang="en-GB" sz="800" dirty="0">
                        <a:effectLst/>
                        <a:latin typeface="Calibri"/>
                        <a:ea typeface="Calibri" panose="020F0502020204030204" pitchFamily="34" charset="0"/>
                        <a:cs typeface="Times New Roman"/>
                      </a:endParaRPr>
                    </a:p>
                  </a:txBody>
                  <a:tcPr marL="41977" marR="41977" marT="0" marB="0"/>
                </a:tc>
                <a:tc>
                  <a:txBody>
                    <a:bodyPr/>
                    <a:lstStyle/>
                    <a:p>
                      <a:pPr>
                        <a:lnSpc>
                          <a:spcPct val="107000"/>
                        </a:lnSpc>
                        <a:spcAft>
                          <a:spcPts val="0"/>
                        </a:spcAft>
                      </a:pPr>
                      <a:r>
                        <a:rPr lang="en-GB" sz="800" dirty="0">
                          <a:effectLst/>
                        </a:rPr>
                        <a:t>Circle</a:t>
                      </a:r>
                      <a:r>
                        <a:rPr lang="en-GB" sz="800" baseline="0" dirty="0">
                          <a:effectLst/>
                        </a:rPr>
                        <a:t> time</a:t>
                      </a:r>
                    </a:p>
                    <a:p>
                      <a:pPr>
                        <a:lnSpc>
                          <a:spcPct val="107000"/>
                        </a:lnSpc>
                        <a:spcAft>
                          <a:spcPts val="0"/>
                        </a:spcAft>
                      </a:pPr>
                      <a:r>
                        <a:rPr lang="en-GB" sz="800" baseline="0" dirty="0">
                          <a:effectLst/>
                          <a:latin typeface="Calibri"/>
                          <a:ea typeface="Calibri" panose="020F0502020204030204" pitchFamily="34" charset="0"/>
                          <a:cs typeface="Times New Roman"/>
                        </a:rPr>
                        <a:t>Story time</a:t>
                      </a:r>
                    </a:p>
                    <a:p>
                      <a:pPr>
                        <a:lnSpc>
                          <a:spcPct val="107000"/>
                        </a:lnSpc>
                        <a:spcAft>
                          <a:spcPts val="0"/>
                        </a:spcAft>
                      </a:pPr>
                      <a:r>
                        <a:rPr lang="en-GB" sz="800" baseline="0" dirty="0">
                          <a:effectLst/>
                          <a:latin typeface="Calibri"/>
                          <a:ea typeface="Calibri" panose="020F0502020204030204" pitchFamily="34" charset="0"/>
                          <a:cs typeface="Times New Roman"/>
                        </a:rPr>
                        <a:t>Nursery Rhymes / Singing</a:t>
                      </a:r>
                    </a:p>
                    <a:p>
                      <a:pPr>
                        <a:lnSpc>
                          <a:spcPct val="107000"/>
                        </a:lnSpc>
                        <a:spcAft>
                          <a:spcPts val="0"/>
                        </a:spcAft>
                      </a:pPr>
                      <a:r>
                        <a:rPr lang="en-GB" sz="800" baseline="0" dirty="0">
                          <a:effectLst/>
                          <a:latin typeface="Calibri"/>
                          <a:ea typeface="Calibri" panose="020F0502020204030204" pitchFamily="34" charset="0"/>
                          <a:cs typeface="Times New Roman"/>
                        </a:rPr>
                        <a:t>Little Ted’s Adventures</a:t>
                      </a:r>
                    </a:p>
                    <a:p>
                      <a:pPr>
                        <a:lnSpc>
                          <a:spcPct val="107000"/>
                        </a:lnSpc>
                        <a:spcAft>
                          <a:spcPts val="0"/>
                        </a:spcAft>
                      </a:pPr>
                      <a:r>
                        <a:rPr lang="en-GB" sz="800" dirty="0">
                          <a:effectLst/>
                        </a:rPr>
                        <a:t>Role Play</a:t>
                      </a:r>
                      <a:r>
                        <a:rPr lang="en-GB" sz="800" baseline="0" dirty="0">
                          <a:effectLst/>
                        </a:rPr>
                        <a:t> – Farm / Farm Shop</a:t>
                      </a:r>
                      <a:endParaRPr lang="en-GB" sz="800" dirty="0">
                        <a:effectLst/>
                      </a:endParaRPr>
                    </a:p>
                  </a:txBody>
                  <a:tcPr marL="41977" marR="41977" marT="0" marB="0"/>
                </a:tc>
                <a:tc>
                  <a:txBody>
                    <a:bodyPr/>
                    <a:lstStyle/>
                    <a:p>
                      <a:pPr>
                        <a:lnSpc>
                          <a:spcPct val="107000"/>
                        </a:lnSpc>
                        <a:spcAft>
                          <a:spcPts val="0"/>
                        </a:spcAft>
                      </a:pPr>
                      <a:r>
                        <a:rPr lang="en-GB" sz="800" dirty="0">
                          <a:effectLst/>
                        </a:rPr>
                        <a:t>Circle</a:t>
                      </a:r>
                      <a:r>
                        <a:rPr lang="en-GB" sz="800" baseline="0" dirty="0">
                          <a:effectLst/>
                        </a:rPr>
                        <a:t> time</a:t>
                      </a:r>
                    </a:p>
                    <a:p>
                      <a:pPr>
                        <a:lnSpc>
                          <a:spcPct val="107000"/>
                        </a:lnSpc>
                        <a:spcAft>
                          <a:spcPts val="0"/>
                        </a:spcAft>
                      </a:pPr>
                      <a:r>
                        <a:rPr lang="en-GB" sz="800" baseline="0" dirty="0">
                          <a:effectLst/>
                          <a:latin typeface="Calibri"/>
                          <a:ea typeface="Calibri" panose="020F0502020204030204" pitchFamily="34" charset="0"/>
                          <a:cs typeface="Times New Roman"/>
                        </a:rPr>
                        <a:t>Story time</a:t>
                      </a:r>
                    </a:p>
                    <a:p>
                      <a:pPr>
                        <a:lnSpc>
                          <a:spcPct val="107000"/>
                        </a:lnSpc>
                        <a:spcAft>
                          <a:spcPts val="0"/>
                        </a:spcAft>
                      </a:pPr>
                      <a:r>
                        <a:rPr lang="en-GB" sz="800" baseline="0" dirty="0">
                          <a:effectLst/>
                          <a:latin typeface="Calibri"/>
                          <a:ea typeface="Calibri" panose="020F0502020204030204" pitchFamily="34" charset="0"/>
                          <a:cs typeface="Times New Roman"/>
                        </a:rPr>
                        <a:t>Nursery Rhymes / Singing</a:t>
                      </a:r>
                    </a:p>
                    <a:p>
                      <a:pPr>
                        <a:lnSpc>
                          <a:spcPct val="107000"/>
                        </a:lnSpc>
                        <a:spcAft>
                          <a:spcPts val="0"/>
                        </a:spcAft>
                      </a:pPr>
                      <a:r>
                        <a:rPr lang="en-GB" sz="800" baseline="0" dirty="0">
                          <a:effectLst/>
                          <a:latin typeface="Calibri"/>
                          <a:ea typeface="Calibri" panose="020F0502020204030204" pitchFamily="34" charset="0"/>
                          <a:cs typeface="Times New Roman"/>
                        </a:rPr>
                        <a:t>Little Ted’s Adventures</a:t>
                      </a:r>
                    </a:p>
                    <a:p>
                      <a:pPr>
                        <a:lnSpc>
                          <a:spcPct val="107000"/>
                        </a:lnSpc>
                        <a:spcAft>
                          <a:spcPts val="0"/>
                        </a:spcAft>
                      </a:pPr>
                      <a:r>
                        <a:rPr lang="en-GB" sz="800" dirty="0">
                          <a:effectLst/>
                        </a:rPr>
                        <a:t>Role Play</a:t>
                      </a:r>
                      <a:r>
                        <a:rPr lang="en-GB" sz="800" baseline="0" dirty="0">
                          <a:effectLst/>
                        </a:rPr>
                        <a:t>  - Airport</a:t>
                      </a:r>
                      <a:endParaRPr lang="en-GB" sz="800" dirty="0">
                        <a:effectLst/>
                      </a:endParaRPr>
                    </a:p>
                  </a:txBody>
                  <a:tcPr marL="41977" marR="41977" marT="0" marB="0"/>
                </a:tc>
                <a:extLst>
                  <a:ext uri="{0D108BD9-81ED-4DB2-BD59-A6C34878D82A}">
                    <a16:rowId xmlns:a16="http://schemas.microsoft.com/office/drawing/2014/main" val="2895212946"/>
                  </a:ext>
                </a:extLst>
              </a:tr>
              <a:tr h="1728544">
                <a:tc>
                  <a:txBody>
                    <a:bodyPr/>
                    <a:lstStyle/>
                    <a:p>
                      <a:pPr>
                        <a:lnSpc>
                          <a:spcPct val="107000"/>
                        </a:lnSpc>
                        <a:spcAft>
                          <a:spcPts val="0"/>
                        </a:spcAft>
                      </a:pPr>
                      <a:r>
                        <a:rPr lang="en-GB" sz="900" dirty="0">
                          <a:effectLst/>
                        </a:rPr>
                        <a:t>UW</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nSpc>
                          <a:spcPct val="107000"/>
                        </a:lnSpc>
                        <a:spcAft>
                          <a:spcPts val="0"/>
                        </a:spcAft>
                      </a:pPr>
                      <a:r>
                        <a:rPr lang="en-GB" sz="800" dirty="0">
                          <a:effectLst/>
                        </a:rPr>
                        <a:t>RE- Christmas</a:t>
                      </a:r>
                    </a:p>
                    <a:p>
                      <a:pPr>
                        <a:lnSpc>
                          <a:spcPct val="107000"/>
                        </a:lnSpc>
                        <a:spcAft>
                          <a:spcPts val="0"/>
                        </a:spcAft>
                      </a:pPr>
                      <a:r>
                        <a:rPr lang="en-GB" sz="800" dirty="0">
                          <a:effectLst/>
                        </a:rPr>
                        <a:t>Science – humans, </a:t>
                      </a:r>
                    </a:p>
                    <a:p>
                      <a:pPr>
                        <a:lnSpc>
                          <a:spcPct val="107000"/>
                        </a:lnSpc>
                        <a:spcAft>
                          <a:spcPts val="0"/>
                        </a:spcAft>
                      </a:pPr>
                      <a:r>
                        <a:rPr lang="en-GB" sz="800" dirty="0">
                          <a:effectLst/>
                        </a:rPr>
                        <a:t>                  senses,</a:t>
                      </a:r>
                      <a:r>
                        <a:rPr lang="en-GB" sz="800" baseline="0" dirty="0">
                          <a:effectLst/>
                        </a:rPr>
                        <a:t> </a:t>
                      </a:r>
                    </a:p>
                    <a:p>
                      <a:pPr>
                        <a:lnSpc>
                          <a:spcPct val="107000"/>
                        </a:lnSpc>
                        <a:spcAft>
                          <a:spcPts val="0"/>
                        </a:spcAft>
                      </a:pPr>
                      <a:r>
                        <a:rPr lang="en-GB" sz="800" baseline="0" dirty="0">
                          <a:effectLst/>
                        </a:rPr>
                        <a:t>                  weather / seasonal change</a:t>
                      </a:r>
                    </a:p>
                    <a:p>
                      <a:pPr>
                        <a:lnSpc>
                          <a:spcPct val="107000"/>
                        </a:lnSpc>
                        <a:spcAft>
                          <a:spcPts val="0"/>
                        </a:spcAft>
                      </a:pPr>
                      <a:r>
                        <a:rPr lang="en-GB" sz="800" baseline="0" dirty="0">
                          <a:effectLst/>
                        </a:rPr>
                        <a:t>                  forest school</a:t>
                      </a:r>
                      <a:endParaRPr lang="en-GB" sz="800" dirty="0">
                        <a:effectLst/>
                      </a:endParaRPr>
                    </a:p>
                    <a:p>
                      <a:pPr>
                        <a:lnSpc>
                          <a:spcPct val="107000"/>
                        </a:lnSpc>
                        <a:spcAft>
                          <a:spcPts val="0"/>
                        </a:spcAft>
                      </a:pPr>
                      <a:r>
                        <a:rPr lang="en-GB" sz="800" dirty="0">
                          <a:effectLst/>
                        </a:rPr>
                        <a:t>History –Guy Fawkes, Remembrance</a:t>
                      </a:r>
                    </a:p>
                  </a:txBody>
                  <a:tcPr marL="41977" marR="41977" marT="0" marB="0"/>
                </a:tc>
                <a:tc>
                  <a:txBody>
                    <a:bodyPr/>
                    <a:lstStyle/>
                    <a:p>
                      <a:pPr>
                        <a:lnSpc>
                          <a:spcPct val="107000"/>
                        </a:lnSpc>
                        <a:spcAft>
                          <a:spcPts val="0"/>
                        </a:spcAft>
                      </a:pPr>
                      <a:r>
                        <a:rPr lang="en-GB" sz="800" dirty="0">
                          <a:effectLst/>
                        </a:rPr>
                        <a:t>RE –Easter</a:t>
                      </a:r>
                    </a:p>
                    <a:p>
                      <a:pPr>
                        <a:lnSpc>
                          <a:spcPct val="107000"/>
                        </a:lnSpc>
                        <a:spcAft>
                          <a:spcPts val="0"/>
                        </a:spcAft>
                      </a:pPr>
                      <a:r>
                        <a:rPr lang="en-GB" sz="800" dirty="0">
                          <a:effectLst/>
                        </a:rPr>
                        <a:t>Science - forest school, </a:t>
                      </a:r>
                    </a:p>
                    <a:p>
                      <a:pPr>
                        <a:lnSpc>
                          <a:spcPct val="107000"/>
                        </a:lnSpc>
                        <a:spcAft>
                          <a:spcPts val="0"/>
                        </a:spcAft>
                      </a:pPr>
                      <a:r>
                        <a:rPr lang="en-GB" sz="800" dirty="0">
                          <a:effectLst/>
                        </a:rPr>
                        <a:t>                weather</a:t>
                      </a:r>
                      <a:r>
                        <a:rPr lang="en-GB" sz="800" baseline="0" dirty="0">
                          <a:effectLst/>
                        </a:rPr>
                        <a:t> / seasonal change</a:t>
                      </a:r>
                      <a:endParaRPr lang="en-GB" sz="800" dirty="0">
                        <a:effectLst/>
                      </a:endParaRPr>
                    </a:p>
                    <a:p>
                      <a:pPr>
                        <a:lnSpc>
                          <a:spcPct val="107000"/>
                        </a:lnSpc>
                        <a:spcAft>
                          <a:spcPts val="0"/>
                        </a:spcAft>
                      </a:pPr>
                      <a:r>
                        <a:rPr lang="en-GB" sz="800" dirty="0">
                          <a:effectLst/>
                        </a:rPr>
                        <a:t>                observations</a:t>
                      </a:r>
                    </a:p>
                    <a:p>
                      <a:pPr>
                        <a:lnSpc>
                          <a:spcPct val="107000"/>
                        </a:lnSpc>
                        <a:spcAft>
                          <a:spcPts val="0"/>
                        </a:spcAft>
                      </a:pPr>
                      <a:r>
                        <a:rPr lang="en-GB" sz="800" dirty="0">
                          <a:effectLst/>
                        </a:rPr>
                        <a:t>                plants</a:t>
                      </a:r>
                    </a:p>
                    <a:p>
                      <a:pPr>
                        <a:lnSpc>
                          <a:spcPct val="107000"/>
                        </a:lnSpc>
                        <a:spcAft>
                          <a:spcPts val="0"/>
                        </a:spcAft>
                      </a:pPr>
                      <a:r>
                        <a:rPr lang="en-GB" sz="800" dirty="0">
                          <a:effectLst/>
                        </a:rPr>
                        <a:t>                animals</a:t>
                      </a:r>
                    </a:p>
                    <a:p>
                      <a:pPr>
                        <a:lnSpc>
                          <a:spcPct val="107000"/>
                        </a:lnSpc>
                        <a:spcAft>
                          <a:spcPts val="0"/>
                        </a:spcAft>
                      </a:pPr>
                      <a:endParaRPr lang="en-GB" sz="800" dirty="0">
                        <a:effectLst/>
                      </a:endParaRPr>
                    </a:p>
                    <a:p>
                      <a:pPr>
                        <a:lnSpc>
                          <a:spcPct val="107000"/>
                        </a:lnSpc>
                        <a:spcAft>
                          <a:spcPts val="0"/>
                        </a:spcAft>
                      </a:pPr>
                      <a:r>
                        <a:rPr lang="en-GB" sz="800" dirty="0">
                          <a:effectLst/>
                        </a:rPr>
                        <a:t>History – life-cycles</a:t>
                      </a:r>
                    </a:p>
                    <a:p>
                      <a:pPr>
                        <a:lnSpc>
                          <a:spcPct val="107000"/>
                        </a:lnSpc>
                        <a:spcAft>
                          <a:spcPts val="0"/>
                        </a:spcAft>
                      </a:pPr>
                      <a:endParaRPr lang="en-GB" sz="1000" dirty="0">
                        <a:effectLst/>
                        <a:latin typeface="Calibri"/>
                        <a:ea typeface="Calibri" panose="020F0502020204030204" pitchFamily="34" charset="0"/>
                        <a:cs typeface="Times New Roman"/>
                      </a:endParaRPr>
                    </a:p>
                  </a:txBody>
                  <a:tcPr marL="41977" marR="41977" marT="0" marB="0"/>
                </a:tc>
                <a:tc>
                  <a:txBody>
                    <a:bodyPr/>
                    <a:lstStyle/>
                    <a:p>
                      <a:pPr>
                        <a:lnSpc>
                          <a:spcPct val="107000"/>
                        </a:lnSpc>
                        <a:spcAft>
                          <a:spcPts val="0"/>
                        </a:spcAft>
                      </a:pPr>
                      <a:r>
                        <a:rPr lang="en-GB" sz="800" dirty="0">
                          <a:effectLst/>
                        </a:rPr>
                        <a:t>Science - floating/sinking</a:t>
                      </a:r>
                    </a:p>
                    <a:p>
                      <a:pPr>
                        <a:lnSpc>
                          <a:spcPct val="107000"/>
                        </a:lnSpc>
                        <a:spcAft>
                          <a:spcPts val="0"/>
                        </a:spcAft>
                      </a:pPr>
                      <a:r>
                        <a:rPr lang="en-GB" sz="800" dirty="0">
                          <a:effectLst/>
                        </a:rPr>
                        <a:t>                forest school</a:t>
                      </a:r>
                    </a:p>
                    <a:p>
                      <a:pPr>
                        <a:lnSpc>
                          <a:spcPct val="107000"/>
                        </a:lnSpc>
                        <a:spcAft>
                          <a:spcPts val="0"/>
                        </a:spcAft>
                      </a:pPr>
                      <a:r>
                        <a:rPr lang="en-GB" sz="800" dirty="0">
                          <a:effectLst/>
                        </a:rPr>
                        <a:t>                weather</a:t>
                      </a:r>
                      <a:r>
                        <a:rPr lang="en-GB" sz="800" baseline="0" dirty="0">
                          <a:effectLst/>
                        </a:rPr>
                        <a:t> / seasonal change</a:t>
                      </a:r>
                      <a:endParaRPr lang="en-GB" sz="800" dirty="0">
                        <a:effectLst/>
                      </a:endParaRPr>
                    </a:p>
                    <a:p>
                      <a:pPr>
                        <a:lnSpc>
                          <a:spcPct val="107000"/>
                        </a:lnSpc>
                        <a:spcAft>
                          <a:spcPts val="0"/>
                        </a:spcAft>
                      </a:pPr>
                      <a:r>
                        <a:rPr lang="en-GB" sz="800" dirty="0">
                          <a:effectLst/>
                        </a:rPr>
                        <a:t>                materials</a:t>
                      </a:r>
                    </a:p>
                    <a:p>
                      <a:pPr>
                        <a:lnSpc>
                          <a:spcPct val="107000"/>
                        </a:lnSpc>
                        <a:spcAft>
                          <a:spcPts val="0"/>
                        </a:spcAft>
                      </a:pPr>
                      <a:endParaRPr lang="en-GB" sz="800" dirty="0">
                        <a:effectLst/>
                      </a:endParaRPr>
                    </a:p>
                    <a:p>
                      <a:pPr>
                        <a:lnSpc>
                          <a:spcPct val="107000"/>
                        </a:lnSpc>
                        <a:spcAft>
                          <a:spcPts val="0"/>
                        </a:spcAft>
                      </a:pPr>
                      <a:r>
                        <a:rPr lang="en-GB" sz="800" dirty="0">
                          <a:effectLst/>
                        </a:rPr>
                        <a:t>Geog – Holidays</a:t>
                      </a:r>
                      <a:r>
                        <a:rPr lang="en-GB" sz="800" baseline="0" dirty="0">
                          <a:effectLst/>
                        </a:rPr>
                        <a:t> on the map , French Day</a:t>
                      </a:r>
                    </a:p>
                    <a:p>
                      <a:pPr>
                        <a:lnSpc>
                          <a:spcPct val="107000"/>
                        </a:lnSpc>
                        <a:spcAft>
                          <a:spcPts val="0"/>
                        </a:spcAft>
                      </a:pPr>
                      <a:endParaRPr lang="en-GB" sz="800" baseline="0" dirty="0">
                        <a:effectLst/>
                      </a:endParaRPr>
                    </a:p>
                    <a:p>
                      <a:pPr>
                        <a:lnSpc>
                          <a:spcPct val="107000"/>
                        </a:lnSpc>
                        <a:spcAft>
                          <a:spcPts val="0"/>
                        </a:spcAft>
                      </a:pPr>
                      <a:r>
                        <a:rPr lang="en-GB" sz="800" baseline="0" dirty="0">
                          <a:effectLst/>
                        </a:rPr>
                        <a:t>History – talking about own holidays</a:t>
                      </a:r>
                    </a:p>
                  </a:txBody>
                  <a:tcPr marL="41977" marR="41977" marT="0" marB="0"/>
                </a:tc>
                <a:extLst>
                  <a:ext uri="{0D108BD9-81ED-4DB2-BD59-A6C34878D82A}">
                    <a16:rowId xmlns:a16="http://schemas.microsoft.com/office/drawing/2014/main" val="3892106508"/>
                  </a:ext>
                </a:extLst>
              </a:tr>
              <a:tr h="332412">
                <a:tc>
                  <a:txBody>
                    <a:bodyPr/>
                    <a:lstStyle/>
                    <a:p>
                      <a:pPr>
                        <a:lnSpc>
                          <a:spcPct val="107000"/>
                        </a:lnSpc>
                        <a:spcAft>
                          <a:spcPts val="0"/>
                        </a:spcAft>
                      </a:pPr>
                      <a:r>
                        <a:rPr lang="en-GB" sz="900" dirty="0">
                          <a:effectLst/>
                        </a:rPr>
                        <a:t>EAD</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nSpc>
                          <a:spcPct val="107000"/>
                        </a:lnSpc>
                        <a:spcAft>
                          <a:spcPts val="0"/>
                        </a:spcAft>
                      </a:pPr>
                      <a:r>
                        <a:rPr lang="en-GB" sz="800" dirty="0">
                          <a:effectLst/>
                        </a:rPr>
                        <a:t>Art, Music, Dance, Drama Through Topic Work</a:t>
                      </a:r>
                      <a:endParaRPr lang="en-GB" sz="800" dirty="0">
                        <a:effectLst/>
                        <a:latin typeface="Calibri"/>
                        <a:ea typeface="Calibri" panose="020F0502020204030204" pitchFamily="34" charset="0"/>
                        <a:cs typeface="Times New Roman"/>
                      </a:endParaRPr>
                    </a:p>
                  </a:txBody>
                  <a:tcPr marL="41977" marR="41977" marT="0" marB="0"/>
                </a:tc>
                <a:tc>
                  <a:txBody>
                    <a:bodyPr/>
                    <a:lstStyle/>
                    <a:p>
                      <a:pPr>
                        <a:lnSpc>
                          <a:spcPct val="107000"/>
                        </a:lnSpc>
                        <a:spcAft>
                          <a:spcPts val="0"/>
                        </a:spcAft>
                      </a:pPr>
                      <a:r>
                        <a:rPr lang="en-GB" sz="800" dirty="0">
                          <a:effectLst/>
                        </a:rPr>
                        <a:t>Art, Music, Dance, Drama</a:t>
                      </a:r>
                    </a:p>
                    <a:p>
                      <a:pPr>
                        <a:lnSpc>
                          <a:spcPct val="107000"/>
                        </a:lnSpc>
                        <a:spcAft>
                          <a:spcPts val="0"/>
                        </a:spcAft>
                      </a:pPr>
                      <a:r>
                        <a:rPr lang="en-GB" sz="800" dirty="0">
                          <a:effectLst/>
                        </a:rPr>
                        <a:t>Through Topic Work</a:t>
                      </a:r>
                      <a:endParaRPr lang="en-GB" sz="800" dirty="0">
                        <a:effectLst/>
                        <a:latin typeface="Calibri"/>
                        <a:ea typeface="Calibri" panose="020F0502020204030204" pitchFamily="34" charset="0"/>
                        <a:cs typeface="Times New Roman"/>
                      </a:endParaRPr>
                    </a:p>
                  </a:txBody>
                  <a:tcPr marL="41977" marR="41977" marT="0" marB="0"/>
                </a:tc>
                <a:tc>
                  <a:txBody>
                    <a:bodyPr/>
                    <a:lstStyle/>
                    <a:p>
                      <a:pPr>
                        <a:lnSpc>
                          <a:spcPct val="107000"/>
                        </a:lnSpc>
                        <a:spcAft>
                          <a:spcPts val="0"/>
                        </a:spcAft>
                      </a:pPr>
                      <a:r>
                        <a:rPr lang="en-GB" sz="800" dirty="0">
                          <a:effectLst/>
                        </a:rPr>
                        <a:t>Art, Music, Dance, Drama</a:t>
                      </a:r>
                    </a:p>
                    <a:p>
                      <a:pPr>
                        <a:lnSpc>
                          <a:spcPct val="107000"/>
                        </a:lnSpc>
                        <a:spcAft>
                          <a:spcPts val="0"/>
                        </a:spcAft>
                      </a:pPr>
                      <a:r>
                        <a:rPr lang="en-GB" sz="800" dirty="0">
                          <a:effectLst/>
                        </a:rPr>
                        <a:t>Through Topic Work</a:t>
                      </a:r>
                      <a:endParaRPr lang="en-GB" sz="800" dirty="0">
                        <a:effectLst/>
                        <a:latin typeface="Calibri"/>
                        <a:ea typeface="Calibri" panose="020F0502020204030204" pitchFamily="34" charset="0"/>
                        <a:cs typeface="Times New Roman"/>
                      </a:endParaRPr>
                    </a:p>
                  </a:txBody>
                  <a:tcPr marL="41977" marR="41977" marT="0" marB="0"/>
                </a:tc>
                <a:extLst>
                  <a:ext uri="{0D108BD9-81ED-4DB2-BD59-A6C34878D82A}">
                    <a16:rowId xmlns:a16="http://schemas.microsoft.com/office/drawing/2014/main" val="3694830482"/>
                  </a:ext>
                </a:extLst>
              </a:tr>
              <a:tr h="332412">
                <a:tc>
                  <a:txBody>
                    <a:bodyPr/>
                    <a:lstStyle/>
                    <a:p>
                      <a:pPr>
                        <a:lnSpc>
                          <a:spcPct val="107000"/>
                        </a:lnSpc>
                        <a:spcAft>
                          <a:spcPts val="0"/>
                        </a:spcAft>
                      </a:pPr>
                      <a:r>
                        <a:rPr lang="en-GB" sz="900" dirty="0">
                          <a:effectLst/>
                        </a:rPr>
                        <a:t>PD</a:t>
                      </a:r>
                      <a:endParaRPr lang="en-GB"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1977" marR="41977" marT="0" marB="0"/>
                </a:tc>
                <a:tc>
                  <a:txBody>
                    <a:bodyPr/>
                    <a:lstStyle/>
                    <a:p>
                      <a:pPr>
                        <a:lnSpc>
                          <a:spcPct val="107000"/>
                        </a:lnSpc>
                        <a:spcAft>
                          <a:spcPts val="0"/>
                        </a:spcAft>
                      </a:pPr>
                      <a:endParaRPr lang="en-GB" sz="900" dirty="0" smtClean="0">
                        <a:effectLst/>
                        <a:highlight>
                          <a:srgbClr val="FFFF00"/>
                        </a:highlight>
                      </a:endParaRPr>
                    </a:p>
                    <a:p>
                      <a:pPr>
                        <a:lnSpc>
                          <a:spcPct val="107000"/>
                        </a:lnSpc>
                        <a:spcAft>
                          <a:spcPts val="0"/>
                        </a:spcAft>
                      </a:pPr>
                      <a:r>
                        <a:rPr lang="en-GB" sz="900" dirty="0" smtClean="0">
                          <a:effectLst/>
                          <a:highlight>
                            <a:srgbClr val="FFFF00"/>
                          </a:highlight>
                        </a:rPr>
                        <a:t>Multi Skills</a:t>
                      </a:r>
                    </a:p>
                    <a:p>
                      <a:pPr>
                        <a:lnSpc>
                          <a:spcPct val="107000"/>
                        </a:lnSpc>
                        <a:spcAft>
                          <a:spcPts val="0"/>
                        </a:spcAft>
                      </a:pPr>
                      <a:endParaRPr lang="en-GB" sz="900" dirty="0" smtClean="0">
                        <a:effectLst/>
                        <a:highlight>
                          <a:srgbClr val="FFFF00"/>
                        </a:highlight>
                      </a:endParaRPr>
                    </a:p>
                  </a:txBody>
                  <a:tcPr marL="41977" marR="41977" marT="0" marB="0"/>
                </a:tc>
                <a:tc>
                  <a:txBody>
                    <a:bodyPr/>
                    <a:lstStyle/>
                    <a:p>
                      <a:pPr>
                        <a:lnSpc>
                          <a:spcPct val="107000"/>
                        </a:lnSpc>
                        <a:spcAft>
                          <a:spcPts val="0"/>
                        </a:spcAft>
                      </a:pPr>
                      <a:endParaRPr lang="en-GB" sz="900" dirty="0" smtClean="0">
                        <a:effectLst/>
                        <a:highlight>
                          <a:srgbClr val="FFFF00"/>
                        </a:highlight>
                      </a:endParaRPr>
                    </a:p>
                    <a:p>
                      <a:pPr>
                        <a:lnSpc>
                          <a:spcPct val="107000"/>
                        </a:lnSpc>
                        <a:spcAft>
                          <a:spcPts val="0"/>
                        </a:spcAft>
                      </a:pPr>
                      <a:r>
                        <a:rPr lang="en-GB" sz="900" dirty="0" smtClean="0">
                          <a:effectLst/>
                          <a:highlight>
                            <a:srgbClr val="FFFF00"/>
                          </a:highlight>
                        </a:rPr>
                        <a:t>Multi </a:t>
                      </a:r>
                      <a:r>
                        <a:rPr lang="en-GB" sz="900" dirty="0">
                          <a:effectLst/>
                          <a:highlight>
                            <a:srgbClr val="FFFF00"/>
                          </a:highlight>
                        </a:rPr>
                        <a:t>Skills</a:t>
                      </a:r>
                      <a:endParaRPr lang="en-GB" sz="900" dirty="0">
                        <a:effectLst/>
                      </a:endParaRPr>
                    </a:p>
                  </a:txBody>
                  <a:tcPr marL="41977" marR="41977" marT="0" marB="0"/>
                </a:tc>
                <a:tc>
                  <a:txBody>
                    <a:bodyPr/>
                    <a:lstStyle/>
                    <a:p>
                      <a:pPr>
                        <a:lnSpc>
                          <a:spcPct val="107000"/>
                        </a:lnSpc>
                        <a:spcAft>
                          <a:spcPts val="0"/>
                        </a:spcAft>
                      </a:pPr>
                      <a:endParaRPr lang="en-GB" sz="900" dirty="0" smtClean="0">
                        <a:effectLst/>
                        <a:highlight>
                          <a:srgbClr val="FFFF00"/>
                        </a:highlight>
                      </a:endParaRPr>
                    </a:p>
                    <a:p>
                      <a:pPr>
                        <a:lnSpc>
                          <a:spcPct val="107000"/>
                        </a:lnSpc>
                        <a:spcAft>
                          <a:spcPts val="0"/>
                        </a:spcAft>
                      </a:pPr>
                      <a:r>
                        <a:rPr lang="en-GB" sz="900" dirty="0" smtClean="0">
                          <a:effectLst/>
                          <a:highlight>
                            <a:srgbClr val="FFFF00"/>
                          </a:highlight>
                        </a:rPr>
                        <a:t>Gymnastics</a:t>
                      </a:r>
                      <a:endParaRPr lang="en-GB" sz="900" dirty="0">
                        <a:effectLst/>
                      </a:endParaRPr>
                    </a:p>
                  </a:txBody>
                  <a:tcPr marL="41977" marR="41977" marT="0" marB="0"/>
                </a:tc>
                <a:extLst>
                  <a:ext uri="{0D108BD9-81ED-4DB2-BD59-A6C34878D82A}">
                    <a16:rowId xmlns:a16="http://schemas.microsoft.com/office/drawing/2014/main" val="395393001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1062408"/>
            <a:ext cx="609600" cy="609600"/>
          </a:xfrm>
          <a:prstGeom prst="rect">
            <a:avLst/>
          </a:prstGeom>
        </p:spPr>
      </p:pic>
    </p:spTree>
    <p:extLst>
      <p:ext uri="{BB962C8B-B14F-4D97-AF65-F5344CB8AC3E}">
        <p14:creationId xmlns:p14="http://schemas.microsoft.com/office/powerpoint/2010/main" val="667599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392" y="615802"/>
            <a:ext cx="8136904" cy="1099250"/>
          </a:xfrm>
        </p:spPr>
        <p:txBody>
          <a:bodyPr>
            <a:normAutofit/>
          </a:bodyPr>
          <a:lstStyle/>
          <a:p>
            <a:r>
              <a:rPr lang="en-GB" sz="3600" u="sng" dirty="0">
                <a:latin typeface="Comic Sans MS" panose="030F0702030302020204" pitchFamily="66" charset="0"/>
                <a:cs typeface="Arial" panose="020B0604020202020204" pitchFamily="34" charset="0"/>
              </a:rPr>
              <a:t>English During the Year</a:t>
            </a:r>
            <a:br>
              <a:rPr lang="en-GB" sz="3600" u="sng" dirty="0">
                <a:latin typeface="Comic Sans MS" panose="030F0702030302020204" pitchFamily="66" charset="0"/>
                <a:cs typeface="Arial" panose="020B0604020202020204" pitchFamily="34" charset="0"/>
              </a:rPr>
            </a:br>
            <a:r>
              <a:rPr lang="en-GB" sz="1200" u="sng" dirty="0">
                <a:latin typeface="Comic Sans MS" panose="030F0702030302020204" pitchFamily="66" charset="0"/>
                <a:cs typeface="Arial" panose="020B0604020202020204" pitchFamily="34" charset="0"/>
              </a:rPr>
              <a:t>NB: These may be subject to change depending on the needs of the cohort</a:t>
            </a:r>
            <a:endParaRPr lang="en-GB" sz="1200" dirty="0">
              <a:latin typeface="Comic Sans MS" panose="030F0702030302020204" pitchFamily="66"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92647426"/>
              </p:ext>
            </p:extLst>
          </p:nvPr>
        </p:nvGraphicFramePr>
        <p:xfrm>
          <a:off x="908136" y="1816273"/>
          <a:ext cx="7207136" cy="4023268"/>
        </p:xfrm>
        <a:graphic>
          <a:graphicData uri="http://schemas.openxmlformats.org/drawingml/2006/table">
            <a:tbl>
              <a:tblPr firstRow="1" firstCol="1" bandRow="1">
                <a:tableStyleId>{5C22544A-7EE6-4342-B048-85BDC9FD1C3A}</a:tableStyleId>
              </a:tblPr>
              <a:tblGrid>
                <a:gridCol w="755437">
                  <a:extLst>
                    <a:ext uri="{9D8B030D-6E8A-4147-A177-3AD203B41FA5}">
                      <a16:colId xmlns:a16="http://schemas.microsoft.com/office/drawing/2014/main" val="1611988241"/>
                    </a:ext>
                  </a:extLst>
                </a:gridCol>
                <a:gridCol w="1074766">
                  <a:extLst>
                    <a:ext uri="{9D8B030D-6E8A-4147-A177-3AD203B41FA5}">
                      <a16:colId xmlns:a16="http://schemas.microsoft.com/office/drawing/2014/main" val="2787397504"/>
                    </a:ext>
                  </a:extLst>
                </a:gridCol>
                <a:gridCol w="1076316">
                  <a:extLst>
                    <a:ext uri="{9D8B030D-6E8A-4147-A177-3AD203B41FA5}">
                      <a16:colId xmlns:a16="http://schemas.microsoft.com/office/drawing/2014/main" val="13922405"/>
                    </a:ext>
                  </a:extLst>
                </a:gridCol>
                <a:gridCol w="927064">
                  <a:extLst>
                    <a:ext uri="{9D8B030D-6E8A-4147-A177-3AD203B41FA5}">
                      <a16:colId xmlns:a16="http://schemas.microsoft.com/office/drawing/2014/main" val="1865752324"/>
                    </a:ext>
                  </a:extLst>
                </a:gridCol>
                <a:gridCol w="1223503">
                  <a:extLst>
                    <a:ext uri="{9D8B030D-6E8A-4147-A177-3AD203B41FA5}">
                      <a16:colId xmlns:a16="http://schemas.microsoft.com/office/drawing/2014/main" val="3894161886"/>
                    </a:ext>
                  </a:extLst>
                </a:gridCol>
                <a:gridCol w="1075801">
                  <a:extLst>
                    <a:ext uri="{9D8B030D-6E8A-4147-A177-3AD203B41FA5}">
                      <a16:colId xmlns:a16="http://schemas.microsoft.com/office/drawing/2014/main" val="1770870071"/>
                    </a:ext>
                  </a:extLst>
                </a:gridCol>
                <a:gridCol w="1074249">
                  <a:extLst>
                    <a:ext uri="{9D8B030D-6E8A-4147-A177-3AD203B41FA5}">
                      <a16:colId xmlns:a16="http://schemas.microsoft.com/office/drawing/2014/main" val="3026588535"/>
                    </a:ext>
                  </a:extLst>
                </a:gridCol>
              </a:tblGrid>
              <a:tr h="160931">
                <a:tc gridSpan="7">
                  <a:txBody>
                    <a:bodyPr/>
                    <a:lstStyle/>
                    <a:p>
                      <a:pPr algn="ctr">
                        <a:lnSpc>
                          <a:spcPct val="107000"/>
                        </a:lnSpc>
                        <a:spcAft>
                          <a:spcPts val="0"/>
                        </a:spcAft>
                      </a:pPr>
                      <a:r>
                        <a:rPr lang="en-GB" sz="800" dirty="0">
                          <a:effectLst/>
                        </a:rPr>
                        <a:t>English in Nursery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23258653"/>
                  </a:ext>
                </a:extLst>
              </a:tr>
              <a:tr h="160931">
                <a:tc>
                  <a:txBody>
                    <a:bodyPr/>
                    <a:lstStyle/>
                    <a:p>
                      <a:pPr algn="ctr">
                        <a:lnSpc>
                          <a:spcPct val="107000"/>
                        </a:lnSpc>
                        <a:spcAft>
                          <a:spcPts val="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gridSpan="2">
                  <a:txBody>
                    <a:bodyPr/>
                    <a:lstStyle/>
                    <a:p>
                      <a:pPr algn="ctr">
                        <a:lnSpc>
                          <a:spcPct val="107000"/>
                        </a:lnSpc>
                        <a:spcAft>
                          <a:spcPts val="0"/>
                        </a:spcAft>
                      </a:pPr>
                      <a:r>
                        <a:rPr lang="en-GB" sz="800" dirty="0">
                          <a:effectLst/>
                        </a:rPr>
                        <a:t>Autumn</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hMerge="1">
                  <a:txBody>
                    <a:bodyPr/>
                    <a:lstStyle/>
                    <a:p>
                      <a:endParaRPr lang="en-GB"/>
                    </a:p>
                  </a:txBody>
                  <a:tcPr/>
                </a:tc>
                <a:tc gridSpan="2">
                  <a:txBody>
                    <a:bodyPr/>
                    <a:lstStyle/>
                    <a:p>
                      <a:pPr algn="ctr">
                        <a:lnSpc>
                          <a:spcPct val="107000"/>
                        </a:lnSpc>
                        <a:spcAft>
                          <a:spcPts val="0"/>
                        </a:spcAft>
                      </a:pPr>
                      <a:r>
                        <a:rPr lang="en-GB" sz="800" dirty="0">
                          <a:effectLst/>
                        </a:rPr>
                        <a:t>Spring</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hMerge="1">
                  <a:txBody>
                    <a:bodyPr/>
                    <a:lstStyle/>
                    <a:p>
                      <a:endParaRPr lang="en-GB"/>
                    </a:p>
                  </a:txBody>
                  <a:tcPr/>
                </a:tc>
                <a:tc gridSpan="2">
                  <a:txBody>
                    <a:bodyPr/>
                    <a:lstStyle/>
                    <a:p>
                      <a:pPr algn="ctr">
                        <a:lnSpc>
                          <a:spcPct val="107000"/>
                        </a:lnSpc>
                        <a:spcAft>
                          <a:spcPts val="0"/>
                        </a:spcAft>
                      </a:pPr>
                      <a:r>
                        <a:rPr lang="en-GB" sz="800" dirty="0">
                          <a:effectLst/>
                        </a:rPr>
                        <a:t>Summer</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hMerge="1">
                  <a:txBody>
                    <a:bodyPr/>
                    <a:lstStyle/>
                    <a:p>
                      <a:endParaRPr lang="en-GB"/>
                    </a:p>
                  </a:txBody>
                  <a:tcPr/>
                </a:tc>
                <a:extLst>
                  <a:ext uri="{0D108BD9-81ED-4DB2-BD59-A6C34878D82A}">
                    <a16:rowId xmlns:a16="http://schemas.microsoft.com/office/drawing/2014/main" val="2609438136"/>
                  </a:ext>
                </a:extLst>
              </a:tr>
              <a:tr h="339741">
                <a:tc>
                  <a:txBody>
                    <a:bodyPr/>
                    <a:lstStyle/>
                    <a:p>
                      <a:pPr algn="ctr">
                        <a:lnSpc>
                          <a:spcPct val="107000"/>
                        </a:lnSpc>
                        <a:spcAft>
                          <a:spcPts val="0"/>
                        </a:spcAft>
                      </a:pPr>
                      <a:r>
                        <a:rPr lang="en-GB" sz="800" dirty="0">
                          <a:effectLst/>
                        </a:rPr>
                        <a:t>Topic</a:t>
                      </a:r>
                    </a:p>
                    <a:p>
                      <a:pPr algn="ctr">
                        <a:lnSpc>
                          <a:spcPct val="107000"/>
                        </a:lnSpc>
                        <a:spcAft>
                          <a:spcPts val="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mn-lt"/>
                          <a:ea typeface="+mn-ea"/>
                          <a:cs typeface="+mn-cs"/>
                        </a:rPr>
                        <a:t>All</a:t>
                      </a:r>
                      <a:r>
                        <a:rPr lang="en-GB" sz="800" baseline="0" dirty="0">
                          <a:effectLst/>
                          <a:latin typeface="+mn-lt"/>
                          <a:ea typeface="+mn-ea"/>
                          <a:cs typeface="+mn-cs"/>
                        </a:rPr>
                        <a:t> About Me</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rPr>
                        <a:t>Colours / Celebrations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rPr>
                        <a:t>People Who Help Us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rPr>
                        <a:t>On The Farm</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rPr>
                        <a:t>Travel</a:t>
                      </a:r>
                      <a:r>
                        <a:rPr lang="en-GB" sz="800" baseline="0" dirty="0">
                          <a:effectLst/>
                        </a:rPr>
                        <a:t> and Transport</a:t>
                      </a:r>
                      <a:endParaRPr lang="en-GB" sz="800" dirty="0">
                        <a:effectLst/>
                      </a:endParaRPr>
                    </a:p>
                    <a:p>
                      <a:pPr algn="ctr">
                        <a:lnSpc>
                          <a:spcPct val="107000"/>
                        </a:lnSpc>
                        <a:spcAft>
                          <a:spcPts val="0"/>
                        </a:spcAft>
                      </a:pPr>
                      <a:r>
                        <a:rPr lang="en-GB" sz="800" dirty="0">
                          <a:effectLst/>
                        </a:rPr>
                        <a:t> </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mn-lt"/>
                          <a:ea typeface="+mn-ea"/>
                          <a:cs typeface="+mn-cs"/>
                        </a:rPr>
                        <a:t>Holidays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extLst>
                  <a:ext uri="{0D108BD9-81ED-4DB2-BD59-A6C34878D82A}">
                    <a16:rowId xmlns:a16="http://schemas.microsoft.com/office/drawing/2014/main" val="3570105014"/>
                  </a:ext>
                </a:extLst>
              </a:tr>
              <a:tr h="1519901">
                <a:tc>
                  <a:txBody>
                    <a:bodyPr/>
                    <a:lstStyle/>
                    <a:p>
                      <a:pPr algn="ctr">
                        <a:lnSpc>
                          <a:spcPct val="107000"/>
                        </a:lnSpc>
                        <a:spcAft>
                          <a:spcPts val="0"/>
                        </a:spcAft>
                      </a:pPr>
                      <a:r>
                        <a:rPr lang="en-GB" sz="800" dirty="0">
                          <a:effectLst/>
                        </a:rPr>
                        <a:t>Suggested</a:t>
                      </a:r>
                    </a:p>
                    <a:p>
                      <a:pPr algn="ctr">
                        <a:lnSpc>
                          <a:spcPct val="107000"/>
                        </a:lnSpc>
                        <a:spcAft>
                          <a:spcPts val="0"/>
                        </a:spcAft>
                      </a:pPr>
                      <a:r>
                        <a:rPr lang="en-GB" sz="800" dirty="0">
                          <a:effectLst/>
                        </a:rPr>
                        <a:t>Texts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You Choose!</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Only</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one You</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Marvellous Me</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The Colour Monster</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Ten little fingers and ten little toes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Elmer the Elephant</a:t>
                      </a:r>
                    </a:p>
                    <a:p>
                      <a:pPr algn="ctr">
                        <a:lnSpc>
                          <a:spcPct val="107000"/>
                        </a:lnSpc>
                        <a:spcAft>
                          <a:spcPts val="0"/>
                        </a:spcAft>
                      </a:pPr>
                      <a:r>
                        <a:rPr lang="en-GB" sz="800" dirty="0">
                          <a:effectLst/>
                          <a:latin typeface="Calibri"/>
                          <a:ea typeface="Calibri" panose="020F0502020204030204" pitchFamily="34" charset="0"/>
                          <a:cs typeface="Times New Roman"/>
                        </a:rPr>
                        <a:t>The story of Rama and Sita</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The Jolly Christmas Postman</a:t>
                      </a:r>
                    </a:p>
                    <a:p>
                      <a:pPr algn="ctr">
                        <a:lnSpc>
                          <a:spcPct val="107000"/>
                        </a:lnSpc>
                        <a:spcAft>
                          <a:spcPts val="0"/>
                        </a:spcAft>
                      </a:pP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Emergency!</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Vicky the Vets</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When</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I grow up</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A Squash</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and a Squeeze</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Old McDonald Had a farm</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Oliver’s Vegetables</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Jack and the Beanstalk</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Wheels on the bus</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Duck in the truck</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Emma Jane’s Aeroplane</a:t>
                      </a: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Lucy and Tom at the Seaside</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Tiddler</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Meg at Sea</a:t>
                      </a:r>
                    </a:p>
                  </a:txBody>
                  <a:tcPr marL="47976" marR="47976" marT="0" marB="0"/>
                </a:tc>
                <a:extLst>
                  <a:ext uri="{0D108BD9-81ED-4DB2-BD59-A6C34878D82A}">
                    <a16:rowId xmlns:a16="http://schemas.microsoft.com/office/drawing/2014/main" val="756761520"/>
                  </a:ext>
                </a:extLst>
              </a:tr>
              <a:tr h="1841764">
                <a:tc>
                  <a:txBody>
                    <a:bodyPr/>
                    <a:lstStyle/>
                    <a:p>
                      <a:pPr algn="ctr">
                        <a:lnSpc>
                          <a:spcPct val="107000"/>
                        </a:lnSpc>
                        <a:spcAft>
                          <a:spcPts val="0"/>
                        </a:spcAft>
                      </a:pPr>
                      <a:r>
                        <a:rPr lang="en-GB" sz="800" dirty="0">
                          <a:effectLst/>
                        </a:rPr>
                        <a:t>Possible writing Opportunities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Drawing self-portraits / family members</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Name</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writing</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Animal alliteration</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Retelling /</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Story sequencing</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Drawing</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what I want to be when I’m older</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Emergency Stories</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Labelling pictures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Sequencing instructions</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Writing a list</a:t>
                      </a:r>
                    </a:p>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Writing</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invitations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Labelling</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people on a bus</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Rhyming couplets</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Creating a passport</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tc>
                  <a:txBody>
                    <a:bodyPr/>
                    <a:lstStyle/>
                    <a:p>
                      <a:pPr algn="ctr">
                        <a:lnSpc>
                          <a:spcPct val="107000"/>
                        </a:lnSpc>
                        <a:spcAft>
                          <a:spcPts val="0"/>
                        </a:spcAft>
                      </a:pPr>
                      <a:r>
                        <a:rPr lang="en-GB" sz="800" dirty="0">
                          <a:effectLst/>
                          <a:latin typeface="Calibri" panose="020F0502020204030204" pitchFamily="34" charset="0"/>
                          <a:ea typeface="Calibri" panose="020F0502020204030204" pitchFamily="34" charset="0"/>
                          <a:cs typeface="Times New Roman" panose="02020603050405020304" pitchFamily="18" charset="0"/>
                        </a:rPr>
                        <a:t>Writing holiday</a:t>
                      </a: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 list</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Writing postcards</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Drawing and labelling sea creatures</a:t>
                      </a:r>
                    </a:p>
                    <a:p>
                      <a:pPr algn="ctr">
                        <a:lnSpc>
                          <a:spcPct val="107000"/>
                        </a:lnSpc>
                        <a:spcAft>
                          <a:spcPts val="0"/>
                        </a:spcAft>
                      </a:pPr>
                      <a:r>
                        <a:rPr lang="en-GB" sz="800" baseline="0" dirty="0">
                          <a:effectLst/>
                          <a:latin typeface="Calibri" panose="020F0502020204030204" pitchFamily="34" charset="0"/>
                          <a:ea typeface="Calibri" panose="020F0502020204030204" pitchFamily="34" charset="0"/>
                          <a:cs typeface="Times New Roman" panose="02020603050405020304" pitchFamily="18" charset="0"/>
                        </a:rPr>
                        <a:t>Retelling and labelling the story / writing captions</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76" marR="47976" marT="0" marB="0"/>
                </a:tc>
                <a:extLst>
                  <a:ext uri="{0D108BD9-81ED-4DB2-BD59-A6C34878D82A}">
                    <a16:rowId xmlns:a16="http://schemas.microsoft.com/office/drawing/2014/main" val="3458155370"/>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980728"/>
            <a:ext cx="609600" cy="609600"/>
          </a:xfrm>
          <a:prstGeom prst="rect">
            <a:avLst/>
          </a:prstGeom>
        </p:spPr>
      </p:pic>
    </p:spTree>
    <p:extLst>
      <p:ext uri="{BB962C8B-B14F-4D97-AF65-F5344CB8AC3E}">
        <p14:creationId xmlns:p14="http://schemas.microsoft.com/office/powerpoint/2010/main" val="3561669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01558"/>
            <a:ext cx="8136904" cy="1099250"/>
          </a:xfrm>
        </p:spPr>
        <p:txBody>
          <a:bodyPr>
            <a:normAutofit/>
          </a:bodyPr>
          <a:lstStyle/>
          <a:p>
            <a:r>
              <a:rPr lang="en-GB" sz="3600" u="sng" dirty="0">
                <a:latin typeface="Comic Sans MS" panose="030F0702030302020204" pitchFamily="66" charset="0"/>
                <a:cs typeface="Arial" panose="020B0604020202020204" pitchFamily="34" charset="0"/>
              </a:rPr>
              <a:t>Maths During the Year</a:t>
            </a:r>
            <a:br>
              <a:rPr lang="en-GB" sz="3600" u="sng" dirty="0">
                <a:latin typeface="Comic Sans MS" panose="030F0702030302020204" pitchFamily="66" charset="0"/>
                <a:cs typeface="Arial" panose="020B0604020202020204" pitchFamily="34" charset="0"/>
              </a:rPr>
            </a:br>
            <a:r>
              <a:rPr lang="en-GB" sz="1200" u="sng" dirty="0">
                <a:latin typeface="Comic Sans MS" panose="030F0702030302020204" pitchFamily="66" charset="0"/>
                <a:cs typeface="Arial" panose="020B0604020202020204" pitchFamily="34" charset="0"/>
              </a:rPr>
              <a:t>NB: These may be subject to change depending on the needs of the cohort</a:t>
            </a:r>
            <a:endParaRPr lang="en-GB" sz="1200" dirty="0">
              <a:latin typeface="Comic Sans MS" panose="030F0702030302020204" pitchFamily="66"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26611722"/>
              </p:ext>
            </p:extLst>
          </p:nvPr>
        </p:nvGraphicFramePr>
        <p:xfrm>
          <a:off x="789905" y="1955238"/>
          <a:ext cx="7667871" cy="3445707"/>
        </p:xfrm>
        <a:graphic>
          <a:graphicData uri="http://schemas.openxmlformats.org/drawingml/2006/table">
            <a:tbl>
              <a:tblPr firstRow="1" firstCol="1" bandRow="1">
                <a:tableStyleId>{5C22544A-7EE6-4342-B048-85BDC9FD1C3A}</a:tableStyleId>
              </a:tblPr>
              <a:tblGrid>
                <a:gridCol w="582294">
                  <a:extLst>
                    <a:ext uri="{9D8B030D-6E8A-4147-A177-3AD203B41FA5}">
                      <a16:colId xmlns:a16="http://schemas.microsoft.com/office/drawing/2014/main" val="2339165557"/>
                    </a:ext>
                  </a:extLst>
                </a:gridCol>
                <a:gridCol w="575194">
                  <a:extLst>
                    <a:ext uri="{9D8B030D-6E8A-4147-A177-3AD203B41FA5}">
                      <a16:colId xmlns:a16="http://schemas.microsoft.com/office/drawing/2014/main" val="2490893602"/>
                    </a:ext>
                  </a:extLst>
                </a:gridCol>
                <a:gridCol w="502543">
                  <a:extLst>
                    <a:ext uri="{9D8B030D-6E8A-4147-A177-3AD203B41FA5}">
                      <a16:colId xmlns:a16="http://schemas.microsoft.com/office/drawing/2014/main" val="1823640082"/>
                    </a:ext>
                  </a:extLst>
                </a:gridCol>
                <a:gridCol w="208280">
                  <a:extLst>
                    <a:ext uri="{9D8B030D-6E8A-4147-A177-3AD203B41FA5}">
                      <a16:colId xmlns:a16="http://schemas.microsoft.com/office/drawing/2014/main" val="2610899976"/>
                    </a:ext>
                  </a:extLst>
                </a:gridCol>
                <a:gridCol w="208280">
                  <a:extLst>
                    <a:ext uri="{9D8B030D-6E8A-4147-A177-3AD203B41FA5}">
                      <a16:colId xmlns:a16="http://schemas.microsoft.com/office/drawing/2014/main" val="3965649039"/>
                    </a:ext>
                  </a:extLst>
                </a:gridCol>
                <a:gridCol w="208280">
                  <a:extLst>
                    <a:ext uri="{9D8B030D-6E8A-4147-A177-3AD203B41FA5}">
                      <a16:colId xmlns:a16="http://schemas.microsoft.com/office/drawing/2014/main" val="965120636"/>
                    </a:ext>
                  </a:extLst>
                </a:gridCol>
                <a:gridCol w="711754">
                  <a:extLst>
                    <a:ext uri="{9D8B030D-6E8A-4147-A177-3AD203B41FA5}">
                      <a16:colId xmlns:a16="http://schemas.microsoft.com/office/drawing/2014/main" val="2813400755"/>
                    </a:ext>
                  </a:extLst>
                </a:gridCol>
                <a:gridCol w="629819">
                  <a:extLst>
                    <a:ext uri="{9D8B030D-6E8A-4147-A177-3AD203B41FA5}">
                      <a16:colId xmlns:a16="http://schemas.microsoft.com/office/drawing/2014/main" val="2241818425"/>
                    </a:ext>
                  </a:extLst>
                </a:gridCol>
                <a:gridCol w="536957">
                  <a:extLst>
                    <a:ext uri="{9D8B030D-6E8A-4147-A177-3AD203B41FA5}">
                      <a16:colId xmlns:a16="http://schemas.microsoft.com/office/drawing/2014/main" val="2214690304"/>
                    </a:ext>
                  </a:extLst>
                </a:gridCol>
                <a:gridCol w="697006">
                  <a:extLst>
                    <a:ext uri="{9D8B030D-6E8A-4147-A177-3AD203B41FA5}">
                      <a16:colId xmlns:a16="http://schemas.microsoft.com/office/drawing/2014/main" val="1123651219"/>
                    </a:ext>
                  </a:extLst>
                </a:gridCol>
                <a:gridCol w="492165">
                  <a:extLst>
                    <a:ext uri="{9D8B030D-6E8A-4147-A177-3AD203B41FA5}">
                      <a16:colId xmlns:a16="http://schemas.microsoft.com/office/drawing/2014/main" val="1593127251"/>
                    </a:ext>
                  </a:extLst>
                </a:gridCol>
                <a:gridCol w="208280">
                  <a:extLst>
                    <a:ext uri="{9D8B030D-6E8A-4147-A177-3AD203B41FA5}">
                      <a16:colId xmlns:a16="http://schemas.microsoft.com/office/drawing/2014/main" val="3035936059"/>
                    </a:ext>
                  </a:extLst>
                </a:gridCol>
                <a:gridCol w="208280">
                  <a:extLst>
                    <a:ext uri="{9D8B030D-6E8A-4147-A177-3AD203B41FA5}">
                      <a16:colId xmlns:a16="http://schemas.microsoft.com/office/drawing/2014/main" val="289024807"/>
                    </a:ext>
                  </a:extLst>
                </a:gridCol>
                <a:gridCol w="719947">
                  <a:extLst>
                    <a:ext uri="{9D8B030D-6E8A-4147-A177-3AD203B41FA5}">
                      <a16:colId xmlns:a16="http://schemas.microsoft.com/office/drawing/2014/main" val="729953531"/>
                    </a:ext>
                  </a:extLst>
                </a:gridCol>
                <a:gridCol w="641289">
                  <a:extLst>
                    <a:ext uri="{9D8B030D-6E8A-4147-A177-3AD203B41FA5}">
                      <a16:colId xmlns:a16="http://schemas.microsoft.com/office/drawing/2014/main" val="3153122885"/>
                    </a:ext>
                  </a:extLst>
                </a:gridCol>
                <a:gridCol w="537503">
                  <a:extLst>
                    <a:ext uri="{9D8B030D-6E8A-4147-A177-3AD203B41FA5}">
                      <a16:colId xmlns:a16="http://schemas.microsoft.com/office/drawing/2014/main" val="2806506826"/>
                    </a:ext>
                  </a:extLst>
                </a:gridCol>
              </a:tblGrid>
              <a:tr h="1023868">
                <a:tc>
                  <a:txBody>
                    <a:bodyPr/>
                    <a:lstStyle/>
                    <a:p>
                      <a:pPr algn="ctr">
                        <a:spcAft>
                          <a:spcPts val="0"/>
                        </a:spcAft>
                      </a:pPr>
                      <a:r>
                        <a:rPr lang="en-GB" sz="700" dirty="0">
                          <a:effectLst/>
                        </a:rPr>
                        <a:t>Nursery</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Week 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Week 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gridSpan="3">
                  <a:txBody>
                    <a:bodyPr/>
                    <a:lstStyle/>
                    <a:p>
                      <a:pPr algn="ctr">
                        <a:spcAft>
                          <a:spcPts val="0"/>
                        </a:spcAft>
                      </a:pPr>
                      <a:r>
                        <a:rPr lang="en-GB" sz="700">
                          <a:effectLst/>
                        </a:rPr>
                        <a:t>Week 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hMerge="1">
                  <a:txBody>
                    <a:bodyPr/>
                    <a:lstStyle/>
                    <a:p>
                      <a:endParaRPr lang="en-GB"/>
                    </a:p>
                  </a:txBody>
                  <a:tcPr/>
                </a:tc>
                <a:tc>
                  <a:txBody>
                    <a:bodyPr/>
                    <a:lstStyle/>
                    <a:p>
                      <a:pPr algn="ctr">
                        <a:spcAft>
                          <a:spcPts val="0"/>
                        </a:spcAft>
                      </a:pPr>
                      <a:r>
                        <a:rPr lang="en-GB" sz="700">
                          <a:effectLst/>
                        </a:rPr>
                        <a:t>Week 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Week 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Week 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Week 7</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Week 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gridSpan="2">
                  <a:txBody>
                    <a:bodyPr/>
                    <a:lstStyle/>
                    <a:p>
                      <a:pPr algn="ctr">
                        <a:spcAft>
                          <a:spcPts val="0"/>
                        </a:spcAft>
                      </a:pPr>
                      <a:r>
                        <a:rPr lang="en-GB" sz="700">
                          <a:effectLst/>
                        </a:rPr>
                        <a:t>Week 9</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a:txBody>
                    <a:bodyPr/>
                    <a:lstStyle/>
                    <a:p>
                      <a:pPr algn="ctr">
                        <a:spcAft>
                          <a:spcPts val="0"/>
                        </a:spcAft>
                      </a:pPr>
                      <a:r>
                        <a:rPr lang="en-GB" sz="700">
                          <a:effectLst/>
                        </a:rPr>
                        <a:t>Week 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Week 11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Week 12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extLst>
                  <a:ext uri="{0D108BD9-81ED-4DB2-BD59-A6C34878D82A}">
                    <a16:rowId xmlns:a16="http://schemas.microsoft.com/office/drawing/2014/main" val="2650774412"/>
                  </a:ext>
                </a:extLst>
              </a:tr>
              <a:tr h="708830">
                <a:tc>
                  <a:txBody>
                    <a:bodyPr/>
                    <a:lstStyle/>
                    <a:p>
                      <a:pPr algn="ctr">
                        <a:spcAft>
                          <a:spcPts val="0"/>
                        </a:spcAft>
                      </a:pPr>
                      <a:r>
                        <a:rPr lang="en-GB" sz="700">
                          <a:effectLst/>
                        </a:rPr>
                        <a:t>Autumn</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a:txBody>
                    <a:bodyPr/>
                    <a:lstStyle/>
                    <a:p>
                      <a:pPr algn="ctr">
                        <a:spcAft>
                          <a:spcPts val="0"/>
                        </a:spcAft>
                      </a:pPr>
                      <a:r>
                        <a:rPr lang="en-GB" sz="700">
                          <a:effectLst/>
                        </a:rPr>
                        <a:t>Number Songs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gridSpan="4">
                  <a:txBody>
                    <a:bodyPr/>
                    <a:lstStyle/>
                    <a:p>
                      <a:pPr algn="ctr">
                        <a:spcAft>
                          <a:spcPts val="0"/>
                        </a:spcAft>
                      </a:pPr>
                      <a:r>
                        <a:rPr lang="en-GB" sz="700">
                          <a:effectLst/>
                        </a:rPr>
                        <a:t>Colours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spcAft>
                          <a:spcPts val="0"/>
                        </a:spcAft>
                      </a:pPr>
                      <a:r>
                        <a:rPr lang="en-GB" sz="700">
                          <a:effectLst/>
                        </a:rPr>
                        <a:t>Matching</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gridSpan="2">
                  <a:txBody>
                    <a:bodyPr/>
                    <a:lstStyle/>
                    <a:p>
                      <a:pPr algn="ctr">
                        <a:spcAft>
                          <a:spcPts val="0"/>
                        </a:spcAft>
                      </a:pPr>
                      <a:r>
                        <a:rPr lang="en-GB" sz="700">
                          <a:effectLst/>
                        </a:rPr>
                        <a:t>Sorting</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gridSpan="3">
                  <a:txBody>
                    <a:bodyPr/>
                    <a:lstStyle/>
                    <a:p>
                      <a:pPr algn="ctr">
                        <a:spcAft>
                          <a:spcPts val="0"/>
                        </a:spcAft>
                      </a:pPr>
                      <a:r>
                        <a:rPr lang="en-GB" sz="700">
                          <a:effectLst/>
                        </a:rPr>
                        <a:t>Comparing Amounts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hMerge="1">
                  <a:txBody>
                    <a:bodyPr/>
                    <a:lstStyle/>
                    <a:p>
                      <a:endParaRPr lang="en-GB"/>
                    </a:p>
                  </a:txBody>
                  <a:tcPr/>
                </a:tc>
                <a:tc gridSpan="2">
                  <a:txBody>
                    <a:bodyPr/>
                    <a:lstStyle/>
                    <a:p>
                      <a:pPr algn="ctr">
                        <a:spcAft>
                          <a:spcPts val="0"/>
                        </a:spcAft>
                      </a:pPr>
                      <a:r>
                        <a:rPr lang="en-GB" sz="700">
                          <a:effectLst/>
                        </a:rPr>
                        <a:t>Compare Size, Mass and Capacity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a:txBody>
                    <a:bodyPr/>
                    <a:lstStyle/>
                    <a:p>
                      <a:pPr algn="ctr">
                        <a:spcAft>
                          <a:spcPts val="0"/>
                        </a:spcAft>
                      </a:pPr>
                      <a:r>
                        <a:rPr lang="en-GB" sz="700">
                          <a:effectLst/>
                        </a:rPr>
                        <a:t>Simple Patterns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extLst>
                  <a:ext uri="{0D108BD9-81ED-4DB2-BD59-A6C34878D82A}">
                    <a16:rowId xmlns:a16="http://schemas.microsoft.com/office/drawing/2014/main" val="1753454112"/>
                  </a:ext>
                </a:extLst>
              </a:tr>
              <a:tr h="689141">
                <a:tc>
                  <a:txBody>
                    <a:bodyPr/>
                    <a:lstStyle/>
                    <a:p>
                      <a:pPr algn="ctr">
                        <a:spcAft>
                          <a:spcPts val="0"/>
                        </a:spcAft>
                      </a:pPr>
                      <a:r>
                        <a:rPr lang="en-GB" sz="700">
                          <a:effectLst/>
                        </a:rPr>
                        <a:t>Spring</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gridSpan="3">
                  <a:txBody>
                    <a:bodyPr/>
                    <a:lstStyle/>
                    <a:p>
                      <a:pPr algn="ctr">
                        <a:spcAft>
                          <a:spcPts val="0"/>
                        </a:spcAft>
                      </a:pPr>
                      <a:r>
                        <a:rPr lang="en-GB" sz="700">
                          <a:effectLst/>
                        </a:rPr>
                        <a:t>Number 1</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hMerge="1">
                  <a:txBody>
                    <a:bodyPr/>
                    <a:lstStyle/>
                    <a:p>
                      <a:endParaRPr lang="en-GB"/>
                    </a:p>
                  </a:txBody>
                  <a:tcPr/>
                </a:tc>
                <a:tc gridSpan="3">
                  <a:txBody>
                    <a:bodyPr/>
                    <a:lstStyle/>
                    <a:p>
                      <a:pPr algn="ctr">
                        <a:spcAft>
                          <a:spcPts val="0"/>
                        </a:spcAft>
                      </a:pPr>
                      <a:r>
                        <a:rPr lang="en-GB" sz="700">
                          <a:effectLst/>
                        </a:rPr>
                        <a:t>Weight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hMerge="1">
                  <a:txBody>
                    <a:bodyPr/>
                    <a:lstStyle/>
                    <a:p>
                      <a:endParaRPr lang="en-GB"/>
                    </a:p>
                  </a:txBody>
                  <a:tcPr/>
                </a:tc>
                <a:tc gridSpan="2">
                  <a:txBody>
                    <a:bodyPr/>
                    <a:lstStyle/>
                    <a:p>
                      <a:pPr algn="ctr">
                        <a:spcAft>
                          <a:spcPts val="0"/>
                        </a:spcAft>
                      </a:pPr>
                      <a:r>
                        <a:rPr lang="en-GB" sz="700">
                          <a:effectLst/>
                        </a:rPr>
                        <a:t>Number 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gridSpan="3">
                  <a:txBody>
                    <a:bodyPr/>
                    <a:lstStyle/>
                    <a:p>
                      <a:pPr algn="ctr">
                        <a:spcAft>
                          <a:spcPts val="0"/>
                        </a:spcAft>
                      </a:pPr>
                      <a:r>
                        <a:rPr lang="en-GB" sz="700">
                          <a:effectLst/>
                        </a:rPr>
                        <a:t>Number 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hMerge="1">
                  <a:txBody>
                    <a:bodyPr/>
                    <a:lstStyle/>
                    <a:p>
                      <a:endParaRPr lang="en-GB"/>
                    </a:p>
                  </a:txBody>
                  <a:tcPr/>
                </a:tc>
                <a:tc gridSpan="2">
                  <a:txBody>
                    <a:bodyPr/>
                    <a:lstStyle/>
                    <a:p>
                      <a:pPr algn="ctr">
                        <a:spcAft>
                          <a:spcPts val="0"/>
                        </a:spcAft>
                      </a:pPr>
                      <a:r>
                        <a:rPr lang="en-GB" sz="700">
                          <a:effectLst/>
                        </a:rPr>
                        <a:t>Length and Height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gridSpan="2">
                  <a:txBody>
                    <a:bodyPr/>
                    <a:lstStyle/>
                    <a:p>
                      <a:pPr algn="ctr">
                        <a:spcAft>
                          <a:spcPts val="0"/>
                        </a:spcAft>
                      </a:pPr>
                      <a:r>
                        <a:rPr lang="en-GB" sz="700">
                          <a:effectLst/>
                        </a:rPr>
                        <a:t>Number 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extLst>
                  <a:ext uri="{0D108BD9-81ED-4DB2-BD59-A6C34878D82A}">
                    <a16:rowId xmlns:a16="http://schemas.microsoft.com/office/drawing/2014/main" val="3508995601"/>
                  </a:ext>
                </a:extLst>
              </a:tr>
              <a:tr h="1023868">
                <a:tc>
                  <a:txBody>
                    <a:bodyPr/>
                    <a:lstStyle/>
                    <a:p>
                      <a:pPr algn="ctr">
                        <a:spcAft>
                          <a:spcPts val="0"/>
                        </a:spcAft>
                      </a:pPr>
                      <a:r>
                        <a:rPr lang="en-GB" sz="700">
                          <a:effectLst/>
                        </a:rPr>
                        <a:t>Summer</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gridSpan="4">
                  <a:txBody>
                    <a:bodyPr/>
                    <a:lstStyle/>
                    <a:p>
                      <a:pPr algn="ctr">
                        <a:spcAft>
                          <a:spcPts val="0"/>
                        </a:spcAft>
                      </a:pPr>
                      <a:r>
                        <a:rPr lang="en-GB" sz="700" dirty="0">
                          <a:effectLst/>
                        </a:rPr>
                        <a:t>Number </a:t>
                      </a:r>
                      <a:r>
                        <a:rPr lang="en-GB" sz="700" dirty="0" smtClean="0">
                          <a:effectLst/>
                        </a:rPr>
                        <a:t>5</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spcAft>
                          <a:spcPts val="0"/>
                        </a:spcAft>
                      </a:pPr>
                      <a:r>
                        <a:rPr lang="en-GB" sz="700">
                          <a:effectLst/>
                        </a:rPr>
                        <a:t>1 More and 1 less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gridSpan="2">
                  <a:txBody>
                    <a:bodyPr/>
                    <a:lstStyle/>
                    <a:p>
                      <a:pPr algn="ctr">
                        <a:spcAft>
                          <a:spcPts val="0"/>
                        </a:spcAft>
                      </a:pPr>
                      <a:r>
                        <a:rPr lang="en-GB" sz="700">
                          <a:effectLst/>
                        </a:rPr>
                        <a:t>Shapes</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gridSpan="3">
                  <a:txBody>
                    <a:bodyPr/>
                    <a:lstStyle/>
                    <a:p>
                      <a:pPr algn="ctr">
                        <a:spcAft>
                          <a:spcPts val="0"/>
                        </a:spcAft>
                      </a:pPr>
                      <a:r>
                        <a:rPr lang="en-GB" sz="700">
                          <a:effectLst/>
                        </a:rPr>
                        <a:t>My Day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hMerge="1">
                  <a:txBody>
                    <a:bodyPr/>
                    <a:lstStyle/>
                    <a:p>
                      <a:endParaRPr lang="en-GB"/>
                    </a:p>
                  </a:txBody>
                  <a:tcPr/>
                </a:tc>
                <a:tc gridSpan="2">
                  <a:txBody>
                    <a:bodyPr/>
                    <a:lstStyle/>
                    <a:p>
                      <a:pPr algn="ctr">
                        <a:spcAft>
                          <a:spcPts val="0"/>
                        </a:spcAft>
                      </a:pPr>
                      <a:r>
                        <a:rPr lang="en-GB" sz="700">
                          <a:effectLst/>
                        </a:rPr>
                        <a:t>Capacity</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tc gridSpan="2">
                  <a:txBody>
                    <a:bodyPr/>
                    <a:lstStyle/>
                    <a:p>
                      <a:pPr algn="ctr">
                        <a:spcAft>
                          <a:spcPts val="0"/>
                        </a:spcAft>
                      </a:pPr>
                      <a:r>
                        <a:rPr lang="en-GB" sz="700" dirty="0">
                          <a:effectLst/>
                        </a:rPr>
                        <a:t>Positional Language</a:t>
                      </a:r>
                      <a:endParaRPr lang="en-GB"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604" marR="47604" marT="0" marB="0"/>
                </a:tc>
                <a:tc hMerge="1">
                  <a:txBody>
                    <a:bodyPr/>
                    <a:lstStyle/>
                    <a:p>
                      <a:endParaRPr lang="en-GB"/>
                    </a:p>
                  </a:txBody>
                  <a:tcPr/>
                </a:tc>
                <a:extLst>
                  <a:ext uri="{0D108BD9-81ED-4DB2-BD59-A6C34878D82A}">
                    <a16:rowId xmlns:a16="http://schemas.microsoft.com/office/drawing/2014/main" val="2629194336"/>
                  </a:ext>
                </a:extLst>
              </a:tr>
            </a:tbl>
          </a:graphicData>
        </a:graphic>
      </p:graphicFrame>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945997"/>
            <a:ext cx="609600" cy="609600"/>
          </a:xfrm>
          <a:prstGeom prst="rect">
            <a:avLst/>
          </a:prstGeom>
        </p:spPr>
      </p:pic>
    </p:spTree>
    <p:extLst>
      <p:ext uri="{BB962C8B-B14F-4D97-AF65-F5344CB8AC3E}">
        <p14:creationId xmlns:p14="http://schemas.microsoft.com/office/powerpoint/2010/main" val="3766164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048977" cy="1202485"/>
          </a:xfrm>
        </p:spPr>
        <p:txBody>
          <a:bodyPr>
            <a:normAutofit/>
          </a:bodyPr>
          <a:lstStyle/>
          <a:p>
            <a:r>
              <a:rPr lang="en-GB" sz="3600" u="sng" dirty="0">
                <a:latin typeface="Comic Sans MS" panose="030F0702030302020204" pitchFamily="66" charset="0"/>
              </a:rPr>
              <a:t>Planned Visits and Events</a:t>
            </a:r>
            <a:r>
              <a:rPr lang="en-GB" sz="3600" dirty="0">
                <a:latin typeface="Comic Sans MS" panose="030F0702030302020204" pitchFamily="66" charset="0"/>
              </a:rPr>
              <a:t/>
            </a:r>
            <a:br>
              <a:rPr lang="en-GB" sz="3600" dirty="0">
                <a:latin typeface="Comic Sans MS" panose="030F0702030302020204" pitchFamily="66" charset="0"/>
              </a:rPr>
            </a:br>
            <a:r>
              <a:rPr lang="en-GB" sz="1600" dirty="0">
                <a:latin typeface="Comic Sans MS" panose="030F0702030302020204" pitchFamily="66" charset="0"/>
              </a:rPr>
              <a:t>NB: Dates will be confirmed closer to the events</a:t>
            </a:r>
          </a:p>
        </p:txBody>
      </p:sp>
      <p:sp>
        <p:nvSpPr>
          <p:cNvPr id="5" name="Rectangle 4"/>
          <p:cNvSpPr/>
          <p:nvPr/>
        </p:nvSpPr>
        <p:spPr>
          <a:xfrm>
            <a:off x="711612" y="1628800"/>
            <a:ext cx="7704856" cy="4647426"/>
          </a:xfrm>
          <a:prstGeom prst="rect">
            <a:avLst/>
          </a:prstGeom>
        </p:spPr>
        <p:txBody>
          <a:bodyPr wrap="square" lIns="91440" tIns="45720" rIns="91440" bIns="45720" anchor="t">
            <a:spAutoFit/>
          </a:bodyPr>
          <a:lstStyle/>
          <a:p>
            <a:pPr marL="285750" lvl="0" indent="-285750" eaLnBrk="0" fontAlgn="base" hangingPunct="0">
              <a:spcBef>
                <a:spcPct val="0"/>
              </a:spcBef>
              <a:spcAft>
                <a:spcPct val="0"/>
              </a:spcAft>
              <a:buFont typeface="Wingdings" panose="05000000000000000000" pitchFamily="2" charset="2"/>
              <a:buChar char="ü"/>
            </a:pPr>
            <a:r>
              <a:rPr lang="en-US" altLang="en-US" sz="2000" dirty="0">
                <a:latin typeface="Comic Sans MS"/>
              </a:rPr>
              <a:t>Autumn – Christmas Church service</a:t>
            </a:r>
          </a:p>
          <a:p>
            <a:pPr lvl="1" eaLnBrk="0" fontAlgn="base" hangingPunct="0">
              <a:spcBef>
                <a:spcPct val="0"/>
              </a:spcBef>
              <a:spcAft>
                <a:spcPct val="0"/>
              </a:spcAft>
            </a:pPr>
            <a:r>
              <a:rPr lang="en-US" altLang="en-US" sz="2000" dirty="0">
                <a:latin typeface="Comic Sans MS" panose="030F0702030302020204" pitchFamily="66" charset="0"/>
              </a:rPr>
              <a:t>		 Showcase	</a:t>
            </a:r>
          </a:p>
          <a:p>
            <a:pPr lvl="1">
              <a:spcBef>
                <a:spcPct val="0"/>
              </a:spcBef>
              <a:spcAft>
                <a:spcPct val="0"/>
              </a:spcAft>
            </a:pPr>
            <a:r>
              <a:rPr lang="en-US" altLang="en-US" sz="2000" dirty="0">
                <a:latin typeface="Comic Sans MS"/>
              </a:rPr>
              <a:t>              Santa Visit</a:t>
            </a:r>
          </a:p>
          <a:p>
            <a:pPr lvl="1">
              <a:spcBef>
                <a:spcPct val="0"/>
              </a:spcBef>
              <a:spcAft>
                <a:spcPct val="0"/>
              </a:spcAft>
            </a:pPr>
            <a:r>
              <a:rPr lang="en-US" altLang="en-US" sz="2000" dirty="0">
                <a:latin typeface="Comic Sans MS"/>
              </a:rPr>
              <a:t>              Walk to the postbox</a:t>
            </a:r>
          </a:p>
          <a:p>
            <a:pPr marL="285750" indent="-285750" eaLnBrk="0" fontAlgn="base" hangingPunct="0">
              <a:spcBef>
                <a:spcPct val="0"/>
              </a:spcBef>
              <a:spcAft>
                <a:spcPct val="0"/>
              </a:spcAft>
              <a:buFont typeface="Wingdings" panose="05000000000000000000" pitchFamily="2" charset="2"/>
              <a:buChar char="ü"/>
            </a:pPr>
            <a:endParaRPr lang="en-US" altLang="en-US" sz="2000" dirty="0">
              <a:latin typeface="Comic Sans MS" panose="030F0702030302020204" pitchFamily="66" charset="0"/>
            </a:endParaRPr>
          </a:p>
          <a:p>
            <a:pPr marL="342900" lvl="0" indent="-342900" eaLnBrk="0" fontAlgn="base" hangingPunct="0">
              <a:spcBef>
                <a:spcPct val="0"/>
              </a:spcBef>
              <a:spcAft>
                <a:spcPct val="0"/>
              </a:spcAft>
              <a:buFont typeface="Wingdings" panose="05000000000000000000" pitchFamily="2" charset="2"/>
              <a:buChar char="ü"/>
            </a:pPr>
            <a:r>
              <a:rPr lang="en-US" altLang="en-US" sz="2000" dirty="0">
                <a:latin typeface="Comic Sans MS" panose="030F0702030302020204" pitchFamily="66" charset="0"/>
              </a:rPr>
              <a:t>Spring – Easter church visit</a:t>
            </a:r>
          </a:p>
          <a:p>
            <a:pPr lvl="3" eaLnBrk="0" fontAlgn="base" hangingPunct="0">
              <a:spcBef>
                <a:spcPct val="0"/>
              </a:spcBef>
              <a:spcAft>
                <a:spcPct val="0"/>
              </a:spcAft>
            </a:pPr>
            <a:r>
              <a:rPr lang="en-US" altLang="en-US" sz="2000" dirty="0">
                <a:latin typeface="Comic Sans MS"/>
              </a:rPr>
              <a:t>  Mother’s Day assembly &amp; 	refreshments</a:t>
            </a:r>
          </a:p>
          <a:p>
            <a:pPr lvl="3">
              <a:spcBef>
                <a:spcPct val="0"/>
              </a:spcBef>
              <a:spcAft>
                <a:spcPct val="0"/>
              </a:spcAft>
            </a:pPr>
            <a:r>
              <a:rPr lang="en-US" altLang="en-US" sz="2000" dirty="0">
                <a:latin typeface="Comic Sans MS"/>
              </a:rPr>
              <a:t>  Farm on wheels (tbc)</a:t>
            </a:r>
          </a:p>
          <a:p>
            <a:pPr lvl="3" eaLnBrk="0" fontAlgn="base" hangingPunct="0">
              <a:spcBef>
                <a:spcPct val="0"/>
              </a:spcBef>
              <a:spcAft>
                <a:spcPct val="0"/>
              </a:spcAft>
            </a:pPr>
            <a:endParaRPr lang="en-US" altLang="en-US" sz="2000" dirty="0">
              <a:latin typeface="Comic Sans MS" panose="030F0702030302020204" pitchFamily="66" charset="0"/>
            </a:endParaRPr>
          </a:p>
          <a:p>
            <a:pPr marL="285750" indent="-285750" eaLnBrk="0" fontAlgn="base" hangingPunct="0">
              <a:spcBef>
                <a:spcPct val="0"/>
              </a:spcBef>
              <a:spcAft>
                <a:spcPct val="0"/>
              </a:spcAft>
              <a:buFont typeface="Wingdings" panose="05000000000000000000" pitchFamily="2" charset="2"/>
              <a:buChar char="ü"/>
            </a:pPr>
            <a:r>
              <a:rPr lang="en-US" altLang="en-US" sz="2000" dirty="0">
                <a:latin typeface="Comic Sans MS"/>
              </a:rPr>
              <a:t>Summer – Manchester Runway </a:t>
            </a:r>
            <a:r>
              <a:rPr lang="en-US" altLang="en-US" sz="2000" dirty="0" smtClean="0">
                <a:latin typeface="Comic Sans MS"/>
              </a:rPr>
              <a:t>Park (tbc</a:t>
            </a:r>
            <a:r>
              <a:rPr lang="en-US" altLang="en-US" sz="2000" dirty="0">
                <a:latin typeface="Comic Sans MS"/>
              </a:rPr>
              <a:t>)                                </a:t>
            </a:r>
            <a:endParaRPr lang="en-US" altLang="en-US" sz="2000" dirty="0" smtClean="0">
              <a:latin typeface="Comic Sans MS"/>
            </a:endParaRPr>
          </a:p>
          <a:p>
            <a:pPr marL="285750" indent="-285750" eaLnBrk="0" fontAlgn="base" hangingPunct="0">
              <a:spcBef>
                <a:spcPct val="0"/>
              </a:spcBef>
              <a:spcAft>
                <a:spcPct val="0"/>
              </a:spcAft>
              <a:buFont typeface="Wingdings" panose="05000000000000000000" pitchFamily="2" charset="2"/>
              <a:buChar char="ü"/>
            </a:pPr>
            <a:r>
              <a:rPr lang="en-US" altLang="en-US" sz="2000" dirty="0" smtClean="0">
                <a:latin typeface="Comic Sans MS"/>
              </a:rPr>
              <a:t>Father’s </a:t>
            </a:r>
            <a:r>
              <a:rPr lang="en-US" altLang="en-US" sz="2000" dirty="0">
                <a:latin typeface="Comic Sans MS"/>
              </a:rPr>
              <a:t>Day Afternoon tea &amp; crafts</a:t>
            </a:r>
          </a:p>
          <a:p>
            <a:pPr lvl="0" eaLnBrk="0" fontAlgn="base" hangingPunct="0">
              <a:spcBef>
                <a:spcPct val="0"/>
              </a:spcBef>
              <a:spcAft>
                <a:spcPct val="0"/>
              </a:spcAft>
            </a:pPr>
            <a:r>
              <a:rPr lang="en-US" altLang="en-US" sz="2000" dirty="0">
                <a:latin typeface="Comic Sans MS" panose="030F0702030302020204" pitchFamily="66" charset="0"/>
              </a:rPr>
              <a:t>		Sports Day</a:t>
            </a: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Comic Sans MS" panose="030F0702030302020204" pitchFamily="66" charset="0"/>
            </a:endParaRPr>
          </a:p>
          <a:p>
            <a:pPr marL="285750" lvl="0" indent="-285750" eaLnBrk="0" fontAlgn="base" hangingPunct="0">
              <a:spcBef>
                <a:spcPct val="0"/>
              </a:spcBef>
              <a:spcAft>
                <a:spcPct val="0"/>
              </a:spcAft>
              <a:buFont typeface="Wingdings" panose="05000000000000000000" pitchFamily="2" charset="2"/>
              <a:buChar char="ü"/>
            </a:pPr>
            <a:endParaRPr lang="en-US" altLang="en-US" sz="2800" dirty="0">
              <a:latin typeface="Comic Sans MS" panose="030F0702030302020204"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8099" y="1016304"/>
            <a:ext cx="609600" cy="609600"/>
          </a:xfrm>
          <a:prstGeom prst="rect">
            <a:avLst/>
          </a:prstGeom>
        </p:spPr>
      </p:pic>
    </p:spTree>
    <p:extLst>
      <p:ext uri="{BB962C8B-B14F-4D97-AF65-F5344CB8AC3E}">
        <p14:creationId xmlns:p14="http://schemas.microsoft.com/office/powerpoint/2010/main" val="1475947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8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48680"/>
            <a:ext cx="7632848" cy="1080120"/>
          </a:xfrm>
        </p:spPr>
        <p:txBody>
          <a:bodyPr>
            <a:normAutofit/>
          </a:bodyPr>
          <a:lstStyle/>
          <a:p>
            <a:r>
              <a:rPr lang="en-GB" sz="3600" u="sng" dirty="0">
                <a:latin typeface="Letter-join 36" panose="02000805000000020003" pitchFamily="50" charset="0"/>
              </a:rPr>
              <a:t>Uniform Expectations</a:t>
            </a:r>
          </a:p>
        </p:txBody>
      </p:sp>
      <p:pic>
        <p:nvPicPr>
          <p:cNvPr id="7" name="Picture 6"/>
          <p:cNvPicPr>
            <a:picLocks noChangeAspect="1"/>
          </p:cNvPicPr>
          <p:nvPr/>
        </p:nvPicPr>
        <p:blipFill>
          <a:blip r:embed="rId5"/>
          <a:stretch>
            <a:fillRect/>
          </a:stretch>
        </p:blipFill>
        <p:spPr>
          <a:xfrm>
            <a:off x="1475656" y="1354922"/>
            <a:ext cx="6319319" cy="3010182"/>
          </a:xfrm>
          <a:prstGeom prst="rect">
            <a:avLst/>
          </a:prstGeom>
        </p:spPr>
      </p:pic>
      <p:sp>
        <p:nvSpPr>
          <p:cNvPr id="8" name="Rectangle 7"/>
          <p:cNvSpPr/>
          <p:nvPr/>
        </p:nvSpPr>
        <p:spPr>
          <a:xfrm>
            <a:off x="395536" y="4365104"/>
            <a:ext cx="9433048" cy="2177519"/>
          </a:xfrm>
          <a:prstGeom prst="rect">
            <a:avLst/>
          </a:prstGeom>
        </p:spPr>
        <p:txBody>
          <a:bodyPr wrap="square" lIns="91440" tIns="45720" rIns="91440" bIns="45720" anchor="t">
            <a:spAutoFit/>
          </a:bodyPr>
          <a:lstStyle/>
          <a:p>
            <a:pPr indent="457200">
              <a:spcAft>
                <a:spcPts val="0"/>
              </a:spcAft>
            </a:pPr>
            <a:r>
              <a:rPr lang="en-GB" sz="1050" b="1" dirty="0">
                <a:latin typeface="Comic Sans MS" panose="030F0702030302020204" pitchFamily="66" charset="0"/>
                <a:ea typeface="Times New Roman" panose="02020603050405020304" pitchFamily="18" charset="0"/>
              </a:rPr>
              <a:t>Hair: </a:t>
            </a:r>
          </a:p>
          <a:p>
            <a:pPr indent="457200">
              <a:spcAft>
                <a:spcPts val="0"/>
              </a:spcAft>
            </a:pPr>
            <a:r>
              <a:rPr lang="en-GB" sz="1050" dirty="0">
                <a:latin typeface="Comic Sans MS" panose="030F0702030302020204" pitchFamily="66" charset="0"/>
                <a:ea typeface="Times New Roman" panose="02020603050405020304" pitchFamily="18" charset="0"/>
              </a:rPr>
              <a:t>Long hair (below shoulder length) should be tied back. Hair accessories should be minimal, plain and in </a:t>
            </a:r>
            <a:endParaRPr lang="en-GB" sz="1100" dirty="0">
              <a:latin typeface="Comic Sans MS" panose="030F0702030302020204" pitchFamily="66" charset="0"/>
              <a:ea typeface="Times New Roman" panose="02020603050405020304" pitchFamily="18" charset="0"/>
            </a:endParaRPr>
          </a:p>
          <a:p>
            <a:pPr indent="457200">
              <a:spcAft>
                <a:spcPts val="0"/>
              </a:spcAft>
            </a:pPr>
            <a:r>
              <a:rPr lang="en-GB" sz="1050" dirty="0">
                <a:latin typeface="Comic Sans MS" panose="030F0702030302020204" pitchFamily="66" charset="0"/>
                <a:ea typeface="Times New Roman" panose="02020603050405020304" pitchFamily="18" charset="0"/>
              </a:rPr>
              <a:t>school colours. Hair should be kept out of children’s eyes using headbands, clips and slides; again plain </a:t>
            </a:r>
            <a:endParaRPr lang="en-GB" sz="1100" dirty="0">
              <a:latin typeface="Comic Sans MS" panose="030F0702030302020204" pitchFamily="66" charset="0"/>
              <a:ea typeface="Times New Roman" panose="02020603050405020304" pitchFamily="18" charset="0"/>
            </a:endParaRPr>
          </a:p>
          <a:p>
            <a:pPr indent="457200">
              <a:spcAft>
                <a:spcPts val="0"/>
              </a:spcAft>
            </a:pPr>
            <a:r>
              <a:rPr lang="en-GB" sz="1050" dirty="0">
                <a:latin typeface="Comic Sans MS" panose="030F0702030302020204" pitchFamily="66" charset="0"/>
                <a:ea typeface="Times New Roman" panose="02020603050405020304" pitchFamily="18" charset="0"/>
              </a:rPr>
              <a:t>using school colours. During term-time, pupils are asked not to have fashion hairstyles, which include: </a:t>
            </a:r>
            <a:endParaRPr lang="en-GB" sz="1100" dirty="0">
              <a:latin typeface="Comic Sans MS" panose="030F0702030302020204" pitchFamily="66" charset="0"/>
              <a:ea typeface="Times New Roman" panose="02020603050405020304" pitchFamily="18" charset="0"/>
            </a:endParaRPr>
          </a:p>
          <a:p>
            <a:pPr indent="457200"/>
            <a:r>
              <a:rPr lang="en-GB" sz="1050" dirty="0">
                <a:latin typeface="Comic Sans MS"/>
                <a:ea typeface="Times New Roman" panose="02020603050405020304" pitchFamily="18" charset="0"/>
              </a:rPr>
              <a:t>shaved, dyed or streaked hair, patterns, mohawks, lines and tramlines. Hair braids, tinsels and feathers </a:t>
            </a:r>
            <a:endParaRPr lang="en-GB" sz="1100" dirty="0">
              <a:latin typeface="Comic Sans MS" panose="030F0702030302020204" pitchFamily="66" charset="0"/>
              <a:ea typeface="Times New Roman" panose="02020603050405020304" pitchFamily="18" charset="0"/>
            </a:endParaRPr>
          </a:p>
          <a:p>
            <a:pPr indent="457200">
              <a:spcAft>
                <a:spcPts val="0"/>
              </a:spcAft>
            </a:pPr>
            <a:r>
              <a:rPr lang="en-GB" sz="1050" dirty="0">
                <a:latin typeface="Comic Sans MS" panose="030F0702030302020204" pitchFamily="66" charset="0"/>
                <a:ea typeface="Times New Roman" panose="02020603050405020304" pitchFamily="18" charset="0"/>
              </a:rPr>
              <a:t>should not be worn. </a:t>
            </a:r>
            <a:endParaRPr lang="en-GB" sz="1100" dirty="0">
              <a:latin typeface="Comic Sans MS" panose="030F0702030302020204" pitchFamily="66" charset="0"/>
              <a:ea typeface="Times New Roman" panose="02020603050405020304" pitchFamily="18" charset="0"/>
            </a:endParaRPr>
          </a:p>
          <a:p>
            <a:pPr indent="457200">
              <a:spcAft>
                <a:spcPts val="0"/>
              </a:spcAft>
            </a:pPr>
            <a:r>
              <a:rPr lang="en-GB" sz="1050" dirty="0">
                <a:latin typeface="Comic Sans MS" panose="030F0702030302020204" pitchFamily="66" charset="0"/>
                <a:ea typeface="Times New Roman" panose="02020603050405020304" pitchFamily="18" charset="0"/>
              </a:rPr>
              <a:t>  </a:t>
            </a:r>
            <a:endParaRPr lang="en-GB" sz="1100" dirty="0">
              <a:latin typeface="Comic Sans MS" panose="030F0702030302020204" pitchFamily="66" charset="0"/>
              <a:ea typeface="Times New Roman" panose="02020603050405020304" pitchFamily="18" charset="0"/>
            </a:endParaRPr>
          </a:p>
          <a:p>
            <a:pPr marL="457200">
              <a:spcAft>
                <a:spcPts val="0"/>
              </a:spcAft>
            </a:pPr>
            <a:r>
              <a:rPr lang="en-GB" sz="1050" b="1" dirty="0">
                <a:latin typeface="Comic Sans MS" panose="030F0702030302020204" pitchFamily="66" charset="0"/>
                <a:ea typeface="Times New Roman" panose="02020603050405020304" pitchFamily="18" charset="0"/>
              </a:rPr>
              <a:t>Jewellery, Make-up and Nails:</a:t>
            </a:r>
            <a:endParaRPr lang="en-GB" sz="1100" b="1" dirty="0">
              <a:latin typeface="Comic Sans MS" panose="030F0702030302020204" pitchFamily="66" charset="0"/>
              <a:ea typeface="Times New Roman" panose="02020603050405020304" pitchFamily="18" charset="0"/>
            </a:endParaRPr>
          </a:p>
          <a:p>
            <a:pPr marL="457200">
              <a:spcAft>
                <a:spcPts val="0"/>
              </a:spcAft>
            </a:pPr>
            <a:r>
              <a:rPr lang="en-GB" sz="1050" dirty="0">
                <a:latin typeface="Comic Sans MS" panose="030F0702030302020204" pitchFamily="66" charset="0"/>
                <a:ea typeface="Times New Roman" panose="02020603050405020304" pitchFamily="18" charset="0"/>
              </a:rPr>
              <a:t>Watches and plain stud earrings can be worn. Plain stud earrings are defined as silver or gold, </a:t>
            </a:r>
            <a:endParaRPr lang="en-GB" sz="1100" dirty="0">
              <a:latin typeface="Comic Sans MS" panose="030F0702030302020204" pitchFamily="66" charset="0"/>
              <a:ea typeface="Times New Roman" panose="02020603050405020304" pitchFamily="18" charset="0"/>
            </a:endParaRPr>
          </a:p>
          <a:p>
            <a:pPr marL="457200"/>
            <a:r>
              <a:rPr lang="en-GB" sz="1050" dirty="0">
                <a:latin typeface="Comic Sans MS"/>
                <a:ea typeface="Times New Roman" panose="02020603050405020304" pitchFamily="18" charset="0"/>
              </a:rPr>
              <a:t>spherical shaped and small. Plastic safety studs will be permitted. Pupils are not allowed to wear any make-up </a:t>
            </a:r>
            <a:endParaRPr lang="en-GB" sz="1100" dirty="0">
              <a:latin typeface="Comic Sans MS" panose="030F0702030302020204" pitchFamily="66" charset="0"/>
              <a:ea typeface="Times New Roman" panose="02020603050405020304" pitchFamily="18" charset="0"/>
            </a:endParaRPr>
          </a:p>
          <a:p>
            <a:pPr marL="457200"/>
            <a:r>
              <a:rPr lang="en-GB" sz="1050" dirty="0">
                <a:latin typeface="Comic Sans MS"/>
                <a:ea typeface="Times New Roman" panose="02020603050405020304" pitchFamily="18" charset="0"/>
              </a:rPr>
              <a:t>or false nails to school. </a:t>
            </a:r>
            <a:endParaRPr lang="en-GB" sz="1100" dirty="0">
              <a:latin typeface="Comic Sans MS" panose="030F0702030302020204" pitchFamily="66" charset="0"/>
              <a:ea typeface="Times New Roman" panose="02020603050405020304" pitchFamily="18" charset="0"/>
            </a:endParaRPr>
          </a:p>
          <a:p>
            <a:pPr marL="457200">
              <a:spcAft>
                <a:spcPts val="0"/>
              </a:spcAft>
            </a:pPr>
            <a:endParaRPr lang="en-GB" sz="2000" dirty="0">
              <a:latin typeface="Times New Roman" panose="02020603050405020304" pitchFamily="18" charset="0"/>
              <a:ea typeface="Times New Roman" panose="02020603050405020304"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65960" y="783940"/>
            <a:ext cx="609600" cy="609600"/>
          </a:xfrm>
          <a:prstGeom prst="rect">
            <a:avLst/>
          </a:prstGeom>
        </p:spPr>
      </p:pic>
    </p:spTree>
    <p:extLst>
      <p:ext uri="{BB962C8B-B14F-4D97-AF65-F5344CB8AC3E}">
        <p14:creationId xmlns:p14="http://schemas.microsoft.com/office/powerpoint/2010/main" val="1275745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225" y="537381"/>
            <a:ext cx="7632848" cy="1080120"/>
          </a:xfrm>
        </p:spPr>
        <p:txBody>
          <a:bodyPr>
            <a:normAutofit/>
          </a:bodyPr>
          <a:lstStyle/>
          <a:p>
            <a:r>
              <a:rPr lang="en-GB" sz="3600" u="sng" dirty="0">
                <a:latin typeface="Comic Sans MS" panose="030F0702030302020204" pitchFamily="66" charset="0"/>
              </a:rPr>
              <a:t>PE and Music</a:t>
            </a:r>
          </a:p>
        </p:txBody>
      </p:sp>
      <p:sp>
        <p:nvSpPr>
          <p:cNvPr id="4" name="Title 1"/>
          <p:cNvSpPr txBox="1">
            <a:spLocks/>
          </p:cNvSpPr>
          <p:nvPr/>
        </p:nvSpPr>
        <p:spPr>
          <a:xfrm>
            <a:off x="899592" y="1727623"/>
            <a:ext cx="7632848" cy="108012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6400" dirty="0">
                <a:latin typeface="Comic Sans MS" panose="030F0702030302020204" pitchFamily="66" charset="0"/>
              </a:rPr>
              <a:t>Your child will have PE on a Tuesday </a:t>
            </a:r>
            <a:r>
              <a:rPr lang="en-GB" sz="6400" dirty="0" smtClean="0">
                <a:latin typeface="Comic Sans MS" panose="030F0702030302020204" pitchFamily="66" charset="0"/>
              </a:rPr>
              <a:t>with </a:t>
            </a:r>
            <a:r>
              <a:rPr lang="en-GB" sz="6400" dirty="0">
                <a:latin typeface="Comic Sans MS" panose="030F0702030302020204" pitchFamily="66" charset="0"/>
              </a:rPr>
              <a:t>Dan. </a:t>
            </a:r>
          </a:p>
          <a:p>
            <a:pPr algn="l"/>
            <a:endParaRPr lang="en-GB" sz="6400" dirty="0">
              <a:latin typeface="Comic Sans MS" panose="030F0702030302020204" pitchFamily="66" charset="0"/>
            </a:endParaRPr>
          </a:p>
          <a:p>
            <a:pPr algn="l"/>
            <a:r>
              <a:rPr lang="en-GB" sz="6400" dirty="0">
                <a:latin typeface="Comic Sans MS" panose="030F0702030302020204" pitchFamily="66" charset="0"/>
              </a:rPr>
              <a:t>They will have Music on Tuesday with Mr. Hall. </a:t>
            </a:r>
          </a:p>
          <a:p>
            <a:pPr algn="l"/>
            <a:endParaRPr lang="en-GB" sz="6400" dirty="0">
              <a:latin typeface="Comic Sans MS" panose="030F0702030302020204" pitchFamily="66" charset="0"/>
            </a:endParaRPr>
          </a:p>
          <a:p>
            <a:pPr algn="l"/>
            <a:r>
              <a:rPr lang="en-GB" sz="6400" dirty="0">
                <a:latin typeface="Comic Sans MS" panose="030F0702030302020204" pitchFamily="66" charset="0"/>
              </a:rPr>
              <a:t>On PE days, children are expected to come to school dressed in their PE uniform, with no ear-rings and long hair tied back. </a:t>
            </a:r>
          </a:p>
          <a:p>
            <a:pPr algn="l"/>
            <a:endParaRPr lang="en-GB" sz="3600" dirty="0">
              <a:latin typeface="Letter-join 36" panose="02000805000000020003" pitchFamily="50" charset="0"/>
            </a:endParaRPr>
          </a:p>
        </p:txBody>
      </p:sp>
      <p:pic>
        <p:nvPicPr>
          <p:cNvPr id="5" name="Picture 11">
            <a:extLst>
              <a:ext uri="{FF2B5EF4-FFF2-40B4-BE49-F238E27FC236}">
                <a16:creationId xmlns:a16="http://schemas.microsoft.com/office/drawing/2014/main" id="{9BDA7B9F-E5F7-4BB9-9DF4-0A94A6AF44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04" y="4005064"/>
            <a:ext cx="1349375" cy="1800225"/>
          </a:xfrm>
          <a:prstGeom prst="rect">
            <a:avLst/>
          </a:prstGeom>
          <a:noFill/>
          <a:ln>
            <a:noFill/>
          </a:ln>
          <a:effectLst>
            <a:glow rad="101600">
              <a:schemeClr val="accent4">
                <a:satMod val="175000"/>
                <a:alpha val="40000"/>
              </a:schemeClr>
            </a:glow>
            <a:outerShdw dist="35921" dir="2700000" algn="ctr" rotWithShape="0">
              <a:srgbClr val="EEECE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12" descr="Image">
            <a:extLst>
              <a:ext uri="{FF2B5EF4-FFF2-40B4-BE49-F238E27FC236}">
                <a16:creationId xmlns:a16="http://schemas.microsoft.com/office/drawing/2014/main" id="{DFCD14E7-6A8A-4D1C-87D7-F014B78F13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293096"/>
            <a:ext cx="1308551" cy="2326615"/>
          </a:xfrm>
          <a:prstGeom prst="rect">
            <a:avLst/>
          </a:prstGeom>
          <a:noFill/>
          <a:ln>
            <a:noFill/>
          </a:ln>
          <a:effectLst>
            <a:glow rad="1016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 name="Rectangle 2"/>
          <p:cNvSpPr/>
          <p:nvPr/>
        </p:nvSpPr>
        <p:spPr>
          <a:xfrm>
            <a:off x="2483768" y="3186161"/>
            <a:ext cx="5635401" cy="2923877"/>
          </a:xfrm>
          <a:prstGeom prst="rect">
            <a:avLst/>
          </a:prstGeom>
        </p:spPr>
        <p:txBody>
          <a:bodyPr wrap="square" lIns="91440" tIns="45720" rIns="91440" bIns="45720" anchor="t">
            <a:spAutoFit/>
          </a:bodyPr>
          <a:lstStyle/>
          <a:p>
            <a:pPr indent="457200"/>
            <a:r>
              <a:rPr lang="en-GB" sz="1200" b="1" dirty="0">
                <a:latin typeface="Comic Sans MS" panose="030F0702030302020204" pitchFamily="66" charset="0"/>
                <a:ea typeface="Times New Roman" panose="02020603050405020304" pitchFamily="18" charset="0"/>
              </a:rPr>
              <a:t>Uniform: </a:t>
            </a:r>
          </a:p>
          <a:p>
            <a:pPr indent="457200"/>
            <a:r>
              <a:rPr lang="en-GB" sz="1200" dirty="0">
                <a:latin typeface="Comic Sans MS" panose="030F0702030302020204" pitchFamily="66" charset="0"/>
                <a:ea typeface="Times New Roman" panose="02020603050405020304" pitchFamily="18" charset="0"/>
              </a:rPr>
              <a:t>Maroon t-shirt with Hillside lettering, </a:t>
            </a:r>
            <a:r>
              <a:rPr lang="en-GB" sz="1200" u="sng" dirty="0">
                <a:latin typeface="Comic Sans MS" panose="030F0702030302020204" pitchFamily="66" charset="0"/>
                <a:ea typeface="Times New Roman" panose="02020603050405020304" pitchFamily="18" charset="0"/>
              </a:rPr>
              <a:t>plain black shorts </a:t>
            </a:r>
          </a:p>
          <a:p>
            <a:pPr indent="457200"/>
            <a:r>
              <a:rPr lang="en-GB" sz="1200" u="sng" dirty="0">
                <a:latin typeface="Comic Sans MS" panose="030F0702030302020204" pitchFamily="66" charset="0"/>
                <a:ea typeface="Times New Roman" panose="02020603050405020304" pitchFamily="18" charset="0"/>
              </a:rPr>
              <a:t>or tracksuit bottoms (no stripes or logos)</a:t>
            </a:r>
            <a:r>
              <a:rPr lang="en-GB" sz="1200" dirty="0">
                <a:latin typeface="Comic Sans MS" panose="030F0702030302020204" pitchFamily="66" charset="0"/>
                <a:ea typeface="Times New Roman" panose="02020603050405020304" pitchFamily="18" charset="0"/>
              </a:rPr>
              <a:t> and trainers</a:t>
            </a:r>
          </a:p>
          <a:p>
            <a:pPr indent="457200"/>
            <a:r>
              <a:rPr lang="en-GB" sz="1200" dirty="0">
                <a:latin typeface="Comic Sans MS" panose="030F0702030302020204" pitchFamily="66" charset="0"/>
                <a:ea typeface="Times New Roman" panose="02020603050405020304" pitchFamily="18" charset="0"/>
              </a:rPr>
              <a:t>with plain socks.</a:t>
            </a:r>
          </a:p>
          <a:p>
            <a:pPr indent="457200"/>
            <a:endParaRPr lang="en-GB" sz="1400" dirty="0">
              <a:latin typeface="Comic Sans MS" panose="030F0702030302020204" pitchFamily="66" charset="0"/>
              <a:ea typeface="Times New Roman" panose="02020603050405020304" pitchFamily="18" charset="0"/>
            </a:endParaRPr>
          </a:p>
          <a:p>
            <a:pPr indent="457200">
              <a:spcAft>
                <a:spcPts val="0"/>
              </a:spcAft>
            </a:pPr>
            <a:r>
              <a:rPr lang="en-GB" sz="1200" b="1" dirty="0">
                <a:latin typeface="Comic Sans MS" panose="030F0702030302020204" pitchFamily="66" charset="0"/>
                <a:ea typeface="Times New Roman" panose="02020603050405020304" pitchFamily="18" charset="0"/>
              </a:rPr>
              <a:t>Hair:</a:t>
            </a:r>
            <a:endParaRPr lang="en-GB" sz="1400" b="1" dirty="0">
              <a:latin typeface="Comic Sans MS" panose="030F0702030302020204" pitchFamily="66" charset="0"/>
              <a:ea typeface="Times New Roman" panose="02020603050405020304" pitchFamily="18" charset="0"/>
            </a:endParaRPr>
          </a:p>
          <a:p>
            <a:pPr indent="457200">
              <a:spcAft>
                <a:spcPts val="0"/>
              </a:spcAft>
            </a:pPr>
            <a:r>
              <a:rPr lang="en-GB" sz="1200" dirty="0">
                <a:latin typeface="Comic Sans MS" panose="030F0702030302020204" pitchFamily="66" charset="0"/>
                <a:ea typeface="Times New Roman" panose="02020603050405020304" pitchFamily="18" charset="0"/>
              </a:rPr>
              <a:t>Long hair (below shoulder length) must be tied back.  </a:t>
            </a:r>
            <a:endParaRPr lang="en-GB" sz="1400" dirty="0">
              <a:latin typeface="Comic Sans MS" panose="030F0702030302020204" pitchFamily="66" charset="0"/>
              <a:ea typeface="Times New Roman" panose="02020603050405020304" pitchFamily="18" charset="0"/>
            </a:endParaRPr>
          </a:p>
          <a:p>
            <a:pPr indent="457200">
              <a:spcAft>
                <a:spcPts val="0"/>
              </a:spcAft>
            </a:pPr>
            <a:r>
              <a:rPr lang="en-GB" sz="1200" b="1" dirty="0">
                <a:latin typeface="Comic Sans MS" panose="030F0702030302020204" pitchFamily="66" charset="0"/>
                <a:ea typeface="Times New Roman" panose="02020603050405020304" pitchFamily="18" charset="0"/>
              </a:rPr>
              <a:t>Physical Education:</a:t>
            </a:r>
          </a:p>
          <a:p>
            <a:pPr indent="457200">
              <a:spcAft>
                <a:spcPts val="0"/>
              </a:spcAft>
            </a:pPr>
            <a:endParaRPr lang="en-GB" sz="1400" dirty="0">
              <a:latin typeface="Comic Sans MS" panose="030F0702030302020204" pitchFamily="66" charset="0"/>
              <a:ea typeface="Times New Roman" panose="02020603050405020304" pitchFamily="18" charset="0"/>
            </a:endParaRPr>
          </a:p>
          <a:p>
            <a:pPr marL="457200">
              <a:spcAft>
                <a:spcPts val="0"/>
              </a:spcAft>
            </a:pPr>
            <a:r>
              <a:rPr lang="en-GB" sz="1200" b="1" dirty="0">
                <a:latin typeface="Comic Sans MS" panose="030F0702030302020204" pitchFamily="66" charset="0"/>
                <a:ea typeface="Times New Roman" panose="02020603050405020304" pitchFamily="18" charset="0"/>
              </a:rPr>
              <a:t>Earrings for PE:</a:t>
            </a:r>
            <a:endParaRPr lang="en-GB" sz="1400" b="1" dirty="0">
              <a:latin typeface="Comic Sans MS" panose="030F0702030302020204" pitchFamily="66" charset="0"/>
              <a:ea typeface="Times New Roman" panose="02020603050405020304" pitchFamily="18" charset="0"/>
            </a:endParaRPr>
          </a:p>
          <a:p>
            <a:pPr marL="457200"/>
            <a:r>
              <a:rPr lang="en-GB" sz="1200" dirty="0">
                <a:latin typeface="Comic Sans MS"/>
                <a:ea typeface="Times New Roman" panose="02020603050405020304" pitchFamily="18" charset="0"/>
              </a:rPr>
              <a:t>All forms of body piercing MUST be removed  before children take part in physical education or undertake any physical activities (Plastic safety studs will be permitted). If the body piercing is not removed the child will NOT be allowed to take part in any physical education lesson or activity.</a:t>
            </a:r>
            <a:endParaRPr lang="en-GB" sz="1400" dirty="0">
              <a:effectLst/>
              <a:latin typeface="Comic Sans MS"/>
              <a:ea typeface="Times New Roman" panose="02020603050405020304" pitchFamily="18" charset="0"/>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09569" y="782323"/>
            <a:ext cx="609600" cy="609600"/>
          </a:xfrm>
          <a:prstGeom prst="rect">
            <a:avLst/>
          </a:prstGeom>
        </p:spPr>
      </p:pic>
    </p:spTree>
    <p:extLst>
      <p:ext uri="{BB962C8B-B14F-4D97-AF65-F5344CB8AC3E}">
        <p14:creationId xmlns:p14="http://schemas.microsoft.com/office/powerpoint/2010/main" val="695936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1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887314"/>
            <a:ext cx="7632848" cy="584775"/>
          </a:xfrm>
          <a:prstGeom prst="rect">
            <a:avLst/>
          </a:prstGeom>
        </p:spPr>
        <p:txBody>
          <a:bodyPr wrap="square">
            <a:spAutoFit/>
          </a:bodyPr>
          <a:lstStyle/>
          <a:p>
            <a:endParaRPr lang="en-GB" sz="1600" dirty="0">
              <a:latin typeface="Letter-join 36" panose="02000805000000020003" pitchFamily="50" charset="0"/>
            </a:endParaRPr>
          </a:p>
          <a:p>
            <a:pPr marL="285750" indent="-285750">
              <a:buFont typeface="Arial" panose="020B0604020202020204" pitchFamily="34" charset="0"/>
              <a:buChar char="•"/>
            </a:pPr>
            <a:endParaRPr lang="en-GB" sz="1600" dirty="0">
              <a:latin typeface="Letter-join 36" panose="02000805000000020003" pitchFamily="50" charset="0"/>
            </a:endParaRPr>
          </a:p>
        </p:txBody>
      </p:sp>
      <p:sp>
        <p:nvSpPr>
          <p:cNvPr id="5" name="Title 1"/>
          <p:cNvSpPr>
            <a:spLocks noGrp="1"/>
          </p:cNvSpPr>
          <p:nvPr>
            <p:ph type="title"/>
          </p:nvPr>
        </p:nvSpPr>
        <p:spPr>
          <a:xfrm>
            <a:off x="539552" y="692696"/>
            <a:ext cx="7632848" cy="1080120"/>
          </a:xfrm>
        </p:spPr>
        <p:txBody>
          <a:bodyPr>
            <a:normAutofit/>
          </a:bodyPr>
          <a:lstStyle/>
          <a:p>
            <a:r>
              <a:rPr lang="en-GB" sz="3600" u="sng" dirty="0">
                <a:latin typeface="Comic Sans MS" panose="030F0702030302020204" pitchFamily="66" charset="0"/>
              </a:rPr>
              <a:t>Communication – Dojo</a:t>
            </a:r>
          </a:p>
        </p:txBody>
      </p:sp>
      <p:pic>
        <p:nvPicPr>
          <p:cNvPr id="4" name="Picture 3"/>
          <p:cNvPicPr>
            <a:picLocks noChangeAspect="1"/>
          </p:cNvPicPr>
          <p:nvPr/>
        </p:nvPicPr>
        <p:blipFill>
          <a:blip r:embed="rId5"/>
          <a:stretch>
            <a:fillRect/>
          </a:stretch>
        </p:blipFill>
        <p:spPr>
          <a:xfrm>
            <a:off x="1043608" y="1484784"/>
            <a:ext cx="7128792" cy="513366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315470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391635"/>
            <a:ext cx="7704856" cy="2677656"/>
          </a:xfrm>
          <a:prstGeom prst="rect">
            <a:avLst/>
          </a:prstGeom>
        </p:spPr>
        <p:txBody>
          <a:bodyPr wrap="square">
            <a:spAutoFit/>
          </a:bodyPr>
          <a:lstStyle/>
          <a:p>
            <a:endParaRPr lang="en-GB" sz="1400" dirty="0">
              <a:latin typeface="Comic Sans MS" panose="030F0702030302020204" pitchFamily="66" charset="0"/>
            </a:endParaRPr>
          </a:p>
          <a:p>
            <a:r>
              <a:rPr lang="en-GB" sz="1400" dirty="0">
                <a:latin typeface="Comic Sans MS" panose="030F0702030302020204" pitchFamily="66" charset="0"/>
              </a:rPr>
              <a:t>Your child is expected to read with you at home at least three times a week and this is to be noted in their reading diary. If they read three times a week they are entered in to the Reading Rocket and get a letter home, extra play and a chance to win a prize! We also offer extra prizes to the class that has the most children entered in to the Reading Rocket! </a:t>
            </a:r>
          </a:p>
          <a:p>
            <a:endParaRPr lang="en-GB" sz="1400" dirty="0">
              <a:latin typeface="Comic Sans MS" panose="030F0702030302020204" pitchFamily="66" charset="0"/>
            </a:endParaRPr>
          </a:p>
          <a:p>
            <a:r>
              <a:rPr lang="en-GB" sz="1400" dirty="0">
                <a:latin typeface="Comic Sans MS" panose="030F0702030302020204" pitchFamily="66" charset="0"/>
              </a:rPr>
              <a:t>Homework – after Christmas children will be sent home with a ‘Scribbler’ book. This is an optional task that complements the learning that has been taking place in Nursery that week. More details will follow with the book. </a:t>
            </a:r>
          </a:p>
          <a:p>
            <a:endParaRPr lang="en-GB" sz="1400" dirty="0">
              <a:latin typeface="Letter-join 36" panose="02000805000000020003" pitchFamily="50" charset="0"/>
            </a:endParaRPr>
          </a:p>
          <a:p>
            <a:pPr marL="285750" indent="-285750">
              <a:buFont typeface="Arial" panose="020B0604020202020204" pitchFamily="34" charset="0"/>
              <a:buChar char="•"/>
            </a:pPr>
            <a:endParaRPr lang="en-GB" sz="1400" dirty="0">
              <a:latin typeface="Letter-join 36" panose="02000805000000020003" pitchFamily="50" charset="0"/>
            </a:endParaRPr>
          </a:p>
        </p:txBody>
      </p:sp>
      <p:sp>
        <p:nvSpPr>
          <p:cNvPr id="5" name="Title 1"/>
          <p:cNvSpPr>
            <a:spLocks noGrp="1"/>
          </p:cNvSpPr>
          <p:nvPr>
            <p:ph type="title"/>
          </p:nvPr>
        </p:nvSpPr>
        <p:spPr>
          <a:xfrm>
            <a:off x="630129" y="497367"/>
            <a:ext cx="7632848" cy="1080120"/>
          </a:xfrm>
        </p:spPr>
        <p:txBody>
          <a:bodyPr>
            <a:normAutofit/>
          </a:bodyPr>
          <a:lstStyle/>
          <a:p>
            <a:r>
              <a:rPr lang="en-GB" sz="3600" u="sng" dirty="0">
                <a:latin typeface="Comic Sans MS" panose="030F0702030302020204" pitchFamily="66" charset="0"/>
              </a:rPr>
              <a:t>Homework and Reading</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784931"/>
            <a:ext cx="609600" cy="609600"/>
          </a:xfrm>
          <a:prstGeom prst="rect">
            <a:avLst/>
          </a:prstGeom>
        </p:spPr>
      </p:pic>
    </p:spTree>
    <p:extLst>
      <p:ext uri="{BB962C8B-B14F-4D97-AF65-F5344CB8AC3E}">
        <p14:creationId xmlns:p14="http://schemas.microsoft.com/office/powerpoint/2010/main" val="1160025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7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C81DD00187864EA8A9C027F7C138DB" ma:contentTypeVersion="14" ma:contentTypeDescription="Create a new document." ma:contentTypeScope="" ma:versionID="ba397be591d6a380568ae9fc597271c3">
  <xsd:schema xmlns:xsd="http://www.w3.org/2001/XMLSchema" xmlns:xs="http://www.w3.org/2001/XMLSchema" xmlns:p="http://schemas.microsoft.com/office/2006/metadata/properties" xmlns:ns3="38d919e6-8709-4af2-ac02-7bd1315f7d6a" xmlns:ns4="629d02ef-2e90-4e75-a840-36819d37c47d" targetNamespace="http://schemas.microsoft.com/office/2006/metadata/properties" ma:root="true" ma:fieldsID="0d7681febb911bf93eb20ffef550d817" ns3:_="" ns4:_="">
    <xsd:import namespace="38d919e6-8709-4af2-ac02-7bd1315f7d6a"/>
    <xsd:import namespace="629d02ef-2e90-4e75-a840-36819d37c4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d919e6-8709-4af2-ac02-7bd1315f7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29d02ef-2e90-4e75-a840-36819d37c47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5C4A89-8205-4224-9C72-97B1AC665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d919e6-8709-4af2-ac02-7bd1315f7d6a"/>
    <ds:schemaRef ds:uri="629d02ef-2e90-4e75-a840-36819d37c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FD552E-7416-4491-9E10-572E656D4FD6}">
  <ds:schemaRefs>
    <ds:schemaRef ds:uri="http://purl.org/dc/terms/"/>
    <ds:schemaRef ds:uri="http://schemas.microsoft.com/office/2006/documentManagement/types"/>
    <ds:schemaRef ds:uri="http://schemas.openxmlformats.org/package/2006/metadata/core-properties"/>
    <ds:schemaRef ds:uri="http://purl.org/dc/elements/1.1/"/>
    <ds:schemaRef ds:uri="629d02ef-2e90-4e75-a840-36819d37c47d"/>
    <ds:schemaRef ds:uri="http://schemas.microsoft.com/office/2006/metadata/properties"/>
    <ds:schemaRef ds:uri="http://schemas.microsoft.com/office/infopath/2007/PartnerControls"/>
    <ds:schemaRef ds:uri="38d919e6-8709-4af2-ac02-7bd1315f7d6a"/>
    <ds:schemaRef ds:uri="http://www.w3.org/XML/1998/namespace"/>
    <ds:schemaRef ds:uri="http://purl.org/dc/dcmitype/"/>
  </ds:schemaRefs>
</ds:datastoreItem>
</file>

<file path=customXml/itemProps3.xml><?xml version="1.0" encoding="utf-8"?>
<ds:datastoreItem xmlns:ds="http://schemas.openxmlformats.org/officeDocument/2006/customXml" ds:itemID="{AFF69ACA-D692-485B-B67E-A846685F58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Pushpin</Template>
  <TotalTime>98147</TotalTime>
  <Words>1421</Words>
  <Application>Microsoft Office PowerPoint</Application>
  <PresentationFormat>On-screen Show (4:3)</PresentationFormat>
  <Paragraphs>250</Paragraphs>
  <Slides>13</Slides>
  <Notes>10</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Arial</vt:lpstr>
      <vt:lpstr>Brush Script MT</vt:lpstr>
      <vt:lpstr>Calibri</vt:lpstr>
      <vt:lpstr>Comic Sans MS</vt:lpstr>
      <vt:lpstr>Constantia</vt:lpstr>
      <vt:lpstr>Franklin Gothic Book</vt:lpstr>
      <vt:lpstr>Letter-join 36</vt:lpstr>
      <vt:lpstr>Letterjoin-Air Plus 36</vt:lpstr>
      <vt:lpstr>Rage Italic</vt:lpstr>
      <vt:lpstr>Times New Roman</vt:lpstr>
      <vt:lpstr>Wingdings</vt:lpstr>
      <vt:lpstr>Pushpin</vt:lpstr>
      <vt:lpstr>Nursery Overview  6th September 2022</vt:lpstr>
      <vt:lpstr>Topics During the Year NB: These may be subject to change depending on the needs of the cohort</vt:lpstr>
      <vt:lpstr>English During the Year NB: These may be subject to change depending on the needs of the cohort</vt:lpstr>
      <vt:lpstr>Maths During the Year NB: These may be subject to change depending on the needs of the cohort</vt:lpstr>
      <vt:lpstr>Planned Visits and Events NB: Dates will be confirmed closer to the events</vt:lpstr>
      <vt:lpstr>Uniform Expectations</vt:lpstr>
      <vt:lpstr>PE and Music</vt:lpstr>
      <vt:lpstr>Communication – Dojo</vt:lpstr>
      <vt:lpstr>Homework and Reading</vt:lpstr>
      <vt:lpstr>PowerPoint Presentation</vt:lpstr>
      <vt:lpstr>PowerPoint Presentation</vt:lpstr>
      <vt:lpstr>Extra-curricular Clubs NB: Dates and clubs will be confirmed closer to the events</vt:lpstr>
      <vt:lpstr>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Mrs S.Hewitt</cp:lastModifiedBy>
  <cp:revision>284</cp:revision>
  <cp:lastPrinted>2018-10-02T07:10:09Z</cp:lastPrinted>
  <dcterms:created xsi:type="dcterms:W3CDTF">2015-07-10T19:38:16Z</dcterms:created>
  <dcterms:modified xsi:type="dcterms:W3CDTF">2022-09-20T19:30:37Z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0x010100C7C81DD00187864EA8A9C027F7C138DB</vt:lpwstr>
  </property>
</Properties>
</file>