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sldIdLst>
    <p:sldId id="256" r:id="rId5"/>
    <p:sldId id="369" r:id="rId6"/>
    <p:sldId id="387" r:id="rId7"/>
    <p:sldId id="388" r:id="rId8"/>
    <p:sldId id="395" r:id="rId9"/>
    <p:sldId id="383" r:id="rId10"/>
    <p:sldId id="396" r:id="rId11"/>
    <p:sldId id="389" r:id="rId12"/>
    <p:sldId id="391" r:id="rId13"/>
    <p:sldId id="397" r:id="rId14"/>
    <p:sldId id="398" r:id="rId15"/>
    <p:sldId id="378"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1940-D31E-49AB-8264-45E06CC684BB}" v="3" dt="2022-09-05T19:57:30.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3394" autoAdjust="0"/>
  </p:normalViewPr>
  <p:slideViewPr>
    <p:cSldViewPr>
      <p:cViewPr varScale="1">
        <p:scale>
          <a:sx n="73" d="100"/>
          <a:sy n="73" d="100"/>
        </p:scale>
        <p:origin x="13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OR, James" userId="f7a868f1-cec5-42da-88df-2860a1c74a3f" providerId="ADAL" clId="{78661940-D31E-49AB-8264-45E06CC684BB}"/>
    <pc:docChg chg="undo custSel modSld">
      <pc:chgData name="MELLOR, James" userId="f7a868f1-cec5-42da-88df-2860a1c74a3f" providerId="ADAL" clId="{78661940-D31E-49AB-8264-45E06CC684BB}" dt="2022-09-05T19:59:57.127" v="1327" actId="20577"/>
      <pc:docMkLst>
        <pc:docMk/>
      </pc:docMkLst>
      <pc:sldChg chg="modSp mod">
        <pc:chgData name="MELLOR, James" userId="f7a868f1-cec5-42da-88df-2860a1c74a3f" providerId="ADAL" clId="{78661940-D31E-49AB-8264-45E06CC684BB}" dt="2022-08-17T15:48:25.692" v="877" actId="14100"/>
        <pc:sldMkLst>
          <pc:docMk/>
          <pc:sldMk cId="3633189284" sldId="256"/>
        </pc:sldMkLst>
        <pc:spChg chg="mod">
          <ac:chgData name="MELLOR, James" userId="f7a868f1-cec5-42da-88df-2860a1c74a3f" providerId="ADAL" clId="{78661940-D31E-49AB-8264-45E06CC684BB}" dt="2022-08-17T15:48:25.692" v="877" actId="14100"/>
          <ac:spMkLst>
            <pc:docMk/>
            <pc:sldMk cId="3633189284" sldId="256"/>
            <ac:spMk id="2" creationId="{00000000-0000-0000-0000-000000000000}"/>
          </ac:spMkLst>
        </pc:spChg>
      </pc:sldChg>
      <pc:sldChg chg="addSp modSp mod">
        <pc:chgData name="MELLOR, James" userId="f7a868f1-cec5-42da-88df-2860a1c74a3f" providerId="ADAL" clId="{78661940-D31E-49AB-8264-45E06CC684BB}" dt="2022-09-05T19:54:32.698" v="1117" actId="1076"/>
        <pc:sldMkLst>
          <pc:docMk/>
          <pc:sldMk cId="667599069" sldId="369"/>
        </pc:sldMkLst>
        <pc:picChg chg="add mod modCrop">
          <ac:chgData name="MELLOR, James" userId="f7a868f1-cec5-42da-88df-2860a1c74a3f" providerId="ADAL" clId="{78661940-D31E-49AB-8264-45E06CC684BB}" dt="2022-09-05T19:54:32.698" v="1117" actId="1076"/>
          <ac:picMkLst>
            <pc:docMk/>
            <pc:sldMk cId="667599069" sldId="369"/>
            <ac:picMk id="3" creationId="{D988B368-9CD1-051F-452D-65B623A5B9FE}"/>
          </ac:picMkLst>
        </pc:picChg>
        <pc:picChg chg="mod modCrop">
          <ac:chgData name="MELLOR, James" userId="f7a868f1-cec5-42da-88df-2860a1c74a3f" providerId="ADAL" clId="{78661940-D31E-49AB-8264-45E06CC684BB}" dt="2022-09-05T19:54:21.033" v="1115" actId="732"/>
          <ac:picMkLst>
            <pc:docMk/>
            <pc:sldMk cId="667599069" sldId="369"/>
            <ac:picMk id="10" creationId="{A3C50183-B252-FD70-835A-DCD47751C137}"/>
          </ac:picMkLst>
        </pc:picChg>
      </pc:sldChg>
      <pc:sldChg chg="modSp mod">
        <pc:chgData name="MELLOR, James" userId="f7a868f1-cec5-42da-88df-2860a1c74a3f" providerId="ADAL" clId="{78661940-D31E-49AB-8264-45E06CC684BB}" dt="2022-08-17T15:35:17.279" v="7" actId="2711"/>
        <pc:sldMkLst>
          <pc:docMk/>
          <pc:sldMk cId="2053827385" sldId="378"/>
        </pc:sldMkLst>
        <pc:spChg chg="mod">
          <ac:chgData name="MELLOR, James" userId="f7a868f1-cec5-42da-88df-2860a1c74a3f" providerId="ADAL" clId="{78661940-D31E-49AB-8264-45E06CC684BB}" dt="2022-08-17T15:35:17.279" v="7" actId="2711"/>
          <ac:spMkLst>
            <pc:docMk/>
            <pc:sldMk cId="2053827385" sldId="378"/>
            <ac:spMk id="2" creationId="{00000000-0000-0000-0000-000000000000}"/>
          </ac:spMkLst>
        </pc:spChg>
      </pc:sldChg>
      <pc:sldChg chg="addSp delSp modSp mod">
        <pc:chgData name="MELLOR, James" userId="f7a868f1-cec5-42da-88df-2860a1c74a3f" providerId="ADAL" clId="{78661940-D31E-49AB-8264-45E06CC684BB}" dt="2022-09-05T19:58:46.595" v="1282" actId="1076"/>
        <pc:sldMkLst>
          <pc:docMk/>
          <pc:sldMk cId="3631547049" sldId="383"/>
        </pc:sldMkLst>
        <pc:spChg chg="add del mod">
          <ac:chgData name="MELLOR, James" userId="f7a868f1-cec5-42da-88df-2860a1c74a3f" providerId="ADAL" clId="{78661940-D31E-49AB-8264-45E06CC684BB}" dt="2022-09-05T19:58:23.351" v="1278" actId="478"/>
          <ac:spMkLst>
            <pc:docMk/>
            <pc:sldMk cId="3631547049" sldId="383"/>
            <ac:spMk id="3" creationId="{4FC17DE6-0DBC-9CB3-23B1-2CD58D1D8B30}"/>
          </ac:spMkLst>
        </pc:spChg>
        <pc:spChg chg="mod">
          <ac:chgData name="MELLOR, James" userId="f7a868f1-cec5-42da-88df-2860a1c74a3f" providerId="ADAL" clId="{78661940-D31E-49AB-8264-45E06CC684BB}" dt="2022-09-05T19:58:42.905" v="1281" actId="27636"/>
          <ac:spMkLst>
            <pc:docMk/>
            <pc:sldMk cId="3631547049" sldId="383"/>
            <ac:spMk id="5" creationId="{00000000-0000-0000-0000-000000000000}"/>
          </ac:spMkLst>
        </pc:spChg>
        <pc:picChg chg="mod">
          <ac:chgData name="MELLOR, James" userId="f7a868f1-cec5-42da-88df-2860a1c74a3f" providerId="ADAL" clId="{78661940-D31E-49AB-8264-45E06CC684BB}" dt="2022-09-05T19:58:46.595" v="1282" actId="1076"/>
          <ac:picMkLst>
            <pc:docMk/>
            <pc:sldMk cId="3631547049" sldId="383"/>
            <ac:picMk id="4" creationId="{00000000-0000-0000-0000-000000000000}"/>
          </ac:picMkLst>
        </pc:picChg>
      </pc:sldChg>
      <pc:sldChg chg="modSp mod">
        <pc:chgData name="MELLOR, James" userId="f7a868f1-cec5-42da-88df-2860a1c74a3f" providerId="ADAL" clId="{78661940-D31E-49AB-8264-45E06CC684BB}" dt="2022-09-05T19:55:00.180" v="1140" actId="20577"/>
        <pc:sldMkLst>
          <pc:docMk/>
          <pc:sldMk cId="1475947257" sldId="387"/>
        </pc:sldMkLst>
        <pc:spChg chg="mod">
          <ac:chgData name="MELLOR, James" userId="f7a868f1-cec5-42da-88df-2860a1c74a3f" providerId="ADAL" clId="{78661940-D31E-49AB-8264-45E06CC684BB}" dt="2022-09-05T19:55:00.180" v="1140" actId="20577"/>
          <ac:spMkLst>
            <pc:docMk/>
            <pc:sldMk cId="1475947257" sldId="387"/>
            <ac:spMk id="5" creationId="{00000000-0000-0000-0000-000000000000}"/>
          </ac:spMkLst>
        </pc:spChg>
      </pc:sldChg>
      <pc:sldChg chg="modSp mod">
        <pc:chgData name="MELLOR, James" userId="f7a868f1-cec5-42da-88df-2860a1c74a3f" providerId="ADAL" clId="{78661940-D31E-49AB-8264-45E06CC684BB}" dt="2022-09-05T19:57:04.530" v="1159" actId="1076"/>
        <pc:sldMkLst>
          <pc:docMk/>
          <pc:sldMk cId="1275745308" sldId="388"/>
        </pc:sldMkLst>
        <pc:spChg chg="mod">
          <ac:chgData name="MELLOR, James" userId="f7a868f1-cec5-42da-88df-2860a1c74a3f" providerId="ADAL" clId="{78661940-D31E-49AB-8264-45E06CC684BB}" dt="2022-08-17T15:48:05.096" v="862" actId="2711"/>
          <ac:spMkLst>
            <pc:docMk/>
            <pc:sldMk cId="1275745308" sldId="388"/>
            <ac:spMk id="2" creationId="{00000000-0000-0000-0000-000000000000}"/>
          </ac:spMkLst>
        </pc:spChg>
        <pc:spChg chg="mod">
          <ac:chgData name="MELLOR, James" userId="f7a868f1-cec5-42da-88df-2860a1c74a3f" providerId="ADAL" clId="{78661940-D31E-49AB-8264-45E06CC684BB}" dt="2022-09-05T19:57:04.530" v="1159" actId="1076"/>
          <ac:spMkLst>
            <pc:docMk/>
            <pc:sldMk cId="1275745308" sldId="388"/>
            <ac:spMk id="8" creationId="{00000000-0000-0000-0000-000000000000}"/>
          </ac:spMkLst>
        </pc:spChg>
        <pc:picChg chg="mod">
          <ac:chgData name="MELLOR, James" userId="f7a868f1-cec5-42da-88df-2860a1c74a3f" providerId="ADAL" clId="{78661940-D31E-49AB-8264-45E06CC684BB}" dt="2022-09-05T19:56:59.308" v="1158" actId="14100"/>
          <ac:picMkLst>
            <pc:docMk/>
            <pc:sldMk cId="1275745308" sldId="388"/>
            <ac:picMk id="7" creationId="{00000000-0000-0000-0000-000000000000}"/>
          </ac:picMkLst>
        </pc:picChg>
      </pc:sldChg>
      <pc:sldChg chg="modSp mod">
        <pc:chgData name="MELLOR, James" userId="f7a868f1-cec5-42da-88df-2860a1c74a3f" providerId="ADAL" clId="{78661940-D31E-49AB-8264-45E06CC684BB}" dt="2022-09-05T19:59:09.610" v="1285" actId="255"/>
        <pc:sldMkLst>
          <pc:docMk/>
          <pc:sldMk cId="3078410880" sldId="389"/>
        </pc:sldMkLst>
        <pc:spChg chg="mod">
          <ac:chgData name="MELLOR, James" userId="f7a868f1-cec5-42da-88df-2860a1c74a3f" providerId="ADAL" clId="{78661940-D31E-49AB-8264-45E06CC684BB}" dt="2022-09-05T19:59:09.610" v="1285" actId="255"/>
          <ac:spMkLst>
            <pc:docMk/>
            <pc:sldMk cId="3078410880" sldId="389"/>
            <ac:spMk id="6" creationId="{00000000-0000-0000-0000-000000000000}"/>
          </ac:spMkLst>
        </pc:spChg>
      </pc:sldChg>
      <pc:sldChg chg="modSp mod">
        <pc:chgData name="MELLOR, James" userId="f7a868f1-cec5-42da-88df-2860a1c74a3f" providerId="ADAL" clId="{78661940-D31E-49AB-8264-45E06CC684BB}" dt="2022-08-17T15:44:31.605" v="858" actId="2711"/>
        <pc:sldMkLst>
          <pc:docMk/>
          <pc:sldMk cId="1503974534" sldId="391"/>
        </pc:sldMkLst>
        <pc:spChg chg="mod">
          <ac:chgData name="MELLOR, James" userId="f7a868f1-cec5-42da-88df-2860a1c74a3f" providerId="ADAL" clId="{78661940-D31E-49AB-8264-45E06CC684BB}" dt="2022-08-17T15:44:25.334" v="857" actId="2711"/>
          <ac:spMkLst>
            <pc:docMk/>
            <pc:sldMk cId="1503974534" sldId="391"/>
            <ac:spMk id="4" creationId="{00000000-0000-0000-0000-000000000000}"/>
          </ac:spMkLst>
        </pc:spChg>
        <pc:spChg chg="mod">
          <ac:chgData name="MELLOR, James" userId="f7a868f1-cec5-42da-88df-2860a1c74a3f" providerId="ADAL" clId="{78661940-D31E-49AB-8264-45E06CC684BB}" dt="2022-08-17T15:44:31.605" v="858" actId="2711"/>
          <ac:spMkLst>
            <pc:docMk/>
            <pc:sldMk cId="1503974534" sldId="391"/>
            <ac:spMk id="5" creationId="{00000000-0000-0000-0000-000000000000}"/>
          </ac:spMkLst>
        </pc:spChg>
        <pc:picChg chg="mod">
          <ac:chgData name="MELLOR, James" userId="f7a868f1-cec5-42da-88df-2860a1c74a3f" providerId="ADAL" clId="{78661940-D31E-49AB-8264-45E06CC684BB}" dt="2022-08-17T15:34:50.939" v="5" actId="1076"/>
          <ac:picMkLst>
            <pc:docMk/>
            <pc:sldMk cId="1503974534" sldId="391"/>
            <ac:picMk id="7" creationId="{00000000-0000-0000-0000-000000000000}"/>
          </ac:picMkLst>
        </pc:picChg>
      </pc:sldChg>
      <pc:sldChg chg="modSp mod">
        <pc:chgData name="MELLOR, James" userId="f7a868f1-cec5-42da-88df-2860a1c74a3f" providerId="ADAL" clId="{78661940-D31E-49AB-8264-45E06CC684BB}" dt="2022-09-05T19:51:36.171" v="920" actId="20577"/>
        <pc:sldMkLst>
          <pc:docMk/>
          <pc:sldMk cId="695936995" sldId="395"/>
        </pc:sldMkLst>
        <pc:spChg chg="mod">
          <ac:chgData name="MELLOR, James" userId="f7a868f1-cec5-42da-88df-2860a1c74a3f" providerId="ADAL" clId="{78661940-D31E-49AB-8264-45E06CC684BB}" dt="2022-09-05T19:51:36.171" v="920" actId="20577"/>
          <ac:spMkLst>
            <pc:docMk/>
            <pc:sldMk cId="695936995" sldId="395"/>
            <ac:spMk id="3" creationId="{00000000-0000-0000-0000-000000000000}"/>
          </ac:spMkLst>
        </pc:spChg>
      </pc:sldChg>
      <pc:sldChg chg="modSp mod">
        <pc:chgData name="MELLOR, James" userId="f7a868f1-cec5-42da-88df-2860a1c74a3f" providerId="ADAL" clId="{78661940-D31E-49AB-8264-45E06CC684BB}" dt="2022-09-05T19:53:07.752" v="1110" actId="20577"/>
        <pc:sldMkLst>
          <pc:docMk/>
          <pc:sldMk cId="1160025317" sldId="396"/>
        </pc:sldMkLst>
        <pc:spChg chg="mod">
          <ac:chgData name="MELLOR, James" userId="f7a868f1-cec5-42da-88df-2860a1c74a3f" providerId="ADAL" clId="{78661940-D31E-49AB-8264-45E06CC684BB}" dt="2022-09-05T19:53:07.752" v="1110" actId="20577"/>
          <ac:spMkLst>
            <pc:docMk/>
            <pc:sldMk cId="1160025317" sldId="396"/>
            <ac:spMk id="2" creationId="{00000000-0000-0000-0000-000000000000}"/>
          </ac:spMkLst>
        </pc:spChg>
      </pc:sldChg>
      <pc:sldChg chg="addSp delSp modSp mod">
        <pc:chgData name="MELLOR, James" userId="f7a868f1-cec5-42da-88df-2860a1c74a3f" providerId="ADAL" clId="{78661940-D31E-49AB-8264-45E06CC684BB}" dt="2022-08-17T15:44:10.582" v="856" actId="404"/>
        <pc:sldMkLst>
          <pc:docMk/>
          <pc:sldMk cId="3407008315" sldId="397"/>
        </pc:sldMkLst>
        <pc:spChg chg="mod">
          <ac:chgData name="MELLOR, James" userId="f7a868f1-cec5-42da-88df-2860a1c74a3f" providerId="ADAL" clId="{78661940-D31E-49AB-8264-45E06CC684BB}" dt="2022-08-17T15:44:10.582" v="856" actId="404"/>
          <ac:spMkLst>
            <pc:docMk/>
            <pc:sldMk cId="3407008315" sldId="397"/>
            <ac:spMk id="4" creationId="{00000000-0000-0000-0000-000000000000}"/>
          </ac:spMkLst>
        </pc:spChg>
        <pc:spChg chg="mod">
          <ac:chgData name="MELLOR, James" userId="f7a868f1-cec5-42da-88df-2860a1c74a3f" providerId="ADAL" clId="{78661940-D31E-49AB-8264-45E06CC684BB}" dt="2022-08-17T15:43:44.455" v="847" actId="14100"/>
          <ac:spMkLst>
            <pc:docMk/>
            <pc:sldMk cId="3407008315" sldId="397"/>
            <ac:spMk id="5" creationId="{00000000-0000-0000-0000-000000000000}"/>
          </ac:spMkLst>
        </pc:spChg>
        <pc:picChg chg="add mod">
          <ac:chgData name="MELLOR, James" userId="f7a868f1-cec5-42da-88df-2860a1c74a3f" providerId="ADAL" clId="{78661940-D31E-49AB-8264-45E06CC684BB}" dt="2022-08-17T15:44:04.535" v="851" actId="1076"/>
          <ac:picMkLst>
            <pc:docMk/>
            <pc:sldMk cId="3407008315" sldId="397"/>
            <ac:picMk id="3" creationId="{FF46FFF1-9CD0-F93D-A1B2-0F639E733283}"/>
          </ac:picMkLst>
        </pc:picChg>
        <pc:picChg chg="del">
          <ac:chgData name="MELLOR, James" userId="f7a868f1-cec5-42da-88df-2860a1c74a3f" providerId="ADAL" clId="{78661940-D31E-49AB-8264-45E06CC684BB}" dt="2022-08-17T15:38:43.168" v="182" actId="478"/>
          <ac:picMkLst>
            <pc:docMk/>
            <pc:sldMk cId="3407008315" sldId="397"/>
            <ac:picMk id="6" creationId="{00000000-0000-0000-0000-000000000000}"/>
          </ac:picMkLst>
        </pc:picChg>
      </pc:sldChg>
      <pc:sldChg chg="modSp mod">
        <pc:chgData name="MELLOR, James" userId="f7a868f1-cec5-42da-88df-2860a1c74a3f" providerId="ADAL" clId="{78661940-D31E-49AB-8264-45E06CC684BB}" dt="2022-09-05T19:59:57.127" v="1327" actId="20577"/>
        <pc:sldMkLst>
          <pc:docMk/>
          <pc:sldMk cId="2606040168" sldId="398"/>
        </pc:sldMkLst>
        <pc:spChg chg="mod">
          <ac:chgData name="MELLOR, James" userId="f7a868f1-cec5-42da-88df-2860a1c74a3f" providerId="ADAL" clId="{78661940-D31E-49AB-8264-45E06CC684BB}" dt="2022-08-17T15:44:42.167" v="859" actId="2711"/>
          <ac:spMkLst>
            <pc:docMk/>
            <pc:sldMk cId="2606040168" sldId="398"/>
            <ac:spMk id="2" creationId="{00000000-0000-0000-0000-000000000000}"/>
          </ac:spMkLst>
        </pc:spChg>
        <pc:spChg chg="mod">
          <ac:chgData name="MELLOR, James" userId="f7a868f1-cec5-42da-88df-2860a1c74a3f" providerId="ADAL" clId="{78661940-D31E-49AB-8264-45E06CC684BB}" dt="2022-09-05T19:59:57.127" v="1327" actId="20577"/>
          <ac:spMkLst>
            <pc:docMk/>
            <pc:sldMk cId="2606040168" sldId="398"/>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2B5BD6-941A-46DF-AC0E-4548CFBEB0A4}" type="datetimeFigureOut">
              <a:rPr lang="en-GB" smtClean="0"/>
              <a:t>06/09/2022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993709-2252-4F6F-82F1-C032B12C9AD5}" type="slidenum">
              <a:rPr lang="en-GB" smtClean="0"/>
              <a:t>‹#›</a:t>
            </a:fld>
            <a:endParaRPr lang="en-GB"/>
          </a:p>
        </p:txBody>
      </p:sp>
    </p:spTree>
    <p:extLst>
      <p:ext uri="{BB962C8B-B14F-4D97-AF65-F5344CB8AC3E}">
        <p14:creationId xmlns:p14="http://schemas.microsoft.com/office/powerpoint/2010/main" val="416150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993709-2252-4F6F-82F1-C032B12C9AD5}" type="slidenum">
              <a:rPr lang="en-GB" smtClean="0"/>
              <a:t>1</a:t>
            </a:fld>
            <a:endParaRPr lang="en-GB"/>
          </a:p>
        </p:txBody>
      </p:sp>
    </p:spTree>
    <p:extLst>
      <p:ext uri="{BB962C8B-B14F-4D97-AF65-F5344CB8AC3E}">
        <p14:creationId xmlns:p14="http://schemas.microsoft.com/office/powerpoint/2010/main" val="2975233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9BBDFF-E59A-4A6C-AF92-8EC950ED9EC2}" type="datetimeFigureOut">
              <a:rPr lang="en-GB" smtClean="0"/>
              <a:t>06/09/2022</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6BD9BC3-C315-4BC6-97CF-AD093D35EAF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BBDFF-E59A-4A6C-AF92-8EC950ED9EC2}"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B9BBDFF-E59A-4A6C-AF92-8EC950ED9EC2}"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9BC3-C315-4BC6-97CF-AD093D35EAF4}"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9BBDFF-E59A-4A6C-AF92-8EC950ED9EC2}" type="datetimeFigureOut">
              <a:rPr lang="en-GB" smtClean="0"/>
              <a:t>06/09/2022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D9BC3-C315-4BC6-97CF-AD093D35EAF4}"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BBDFF-E59A-4A6C-AF92-8EC950ED9EC2}" type="datetimeFigureOut">
              <a:rPr lang="en-GB" smtClean="0"/>
              <a:t>06/09/2022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BDFF-E59A-4A6C-AF92-8EC950ED9EC2}" type="datetimeFigureOut">
              <a:rPr lang="en-GB" smtClean="0"/>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B9BBDFF-E59A-4A6C-AF92-8EC950ED9EC2}" type="datetimeFigureOut">
              <a:rPr lang="en-GB" smtClean="0"/>
              <a:t>06/09/2022</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D6BD9BC3-C315-4BC6-97CF-AD093D35EAF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B9BBDFF-E59A-4A6C-AF92-8EC950ED9EC2}" type="datetimeFigureOut">
              <a:rPr lang="en-GB" smtClean="0"/>
              <a:t>06/09/2022</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D6BD9BC3-C315-4BC6-97CF-AD093D35EAF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9BBDFF-E59A-4A6C-AF92-8EC950ED9EC2}" type="datetimeFigureOut">
              <a:rPr lang="en-GB" smtClean="0"/>
              <a:t>06/09/2022</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6BD9BC3-C315-4BC6-97CF-AD093D35EAF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055193"/>
            <a:ext cx="6552728" cy="4534047"/>
          </a:xfrm>
        </p:spPr>
        <p:txBody>
          <a:bodyPr>
            <a:normAutofit/>
          </a:bodyPr>
          <a:lstStyle/>
          <a:p>
            <a:r>
              <a:rPr lang="en-GB" sz="5400" b="1" dirty="0">
                <a:latin typeface="Letter-join Plus 36" panose="02000505000000020003" pitchFamily="50" charset="0"/>
                <a:cs typeface="Arial" panose="020B0604020202020204" pitchFamily="34" charset="0"/>
              </a:rPr>
              <a:t>Meet the Teacher</a:t>
            </a:r>
            <a:br>
              <a:rPr lang="en-GB" sz="5400" b="1" dirty="0">
                <a:latin typeface="Letter-join Plus 36" panose="02000505000000020003" pitchFamily="50" charset="0"/>
                <a:cs typeface="Arial" panose="020B0604020202020204" pitchFamily="34" charset="0"/>
              </a:rPr>
            </a:br>
            <a:r>
              <a:rPr lang="en-GB" sz="5400" b="1" dirty="0">
                <a:latin typeface="Letter-join Plus 36" panose="02000505000000020003" pitchFamily="50" charset="0"/>
                <a:cs typeface="Arial" panose="020B0604020202020204" pitchFamily="34" charset="0"/>
              </a:rPr>
              <a:t/>
            </a:r>
            <a:br>
              <a:rPr lang="en-GB" sz="5400" b="1" dirty="0">
                <a:latin typeface="Letter-join Plus 36" panose="02000505000000020003" pitchFamily="50" charset="0"/>
                <a:cs typeface="Arial" panose="020B0604020202020204" pitchFamily="34" charset="0"/>
              </a:rPr>
            </a:br>
            <a:r>
              <a:rPr lang="en-GB" sz="5400" b="1" dirty="0">
                <a:latin typeface="Letter-join Plus 36" panose="02000505000000020003" pitchFamily="50" charset="0"/>
                <a:cs typeface="Arial" panose="020B0604020202020204" pitchFamily="34" charset="0"/>
              </a:rPr>
              <a:t>Year Two</a:t>
            </a:r>
            <a:br>
              <a:rPr lang="en-GB" sz="5400" b="1" dirty="0">
                <a:latin typeface="Letter-join Plus 36" panose="02000505000000020003" pitchFamily="50" charset="0"/>
                <a:cs typeface="Arial" panose="020B0604020202020204" pitchFamily="34" charset="0"/>
              </a:rPr>
            </a:br>
            <a:r>
              <a:rPr lang="en-GB" sz="5400" b="1" dirty="0">
                <a:latin typeface="Letter-join Plus 36" panose="02000505000000020003" pitchFamily="50" charset="0"/>
                <a:cs typeface="Arial" panose="020B0604020202020204" pitchFamily="34" charset="0"/>
              </a:rPr>
              <a:t/>
            </a:r>
            <a:br>
              <a:rPr lang="en-GB" sz="5400" b="1" dirty="0">
                <a:latin typeface="Letter-join Plus 36" panose="02000505000000020003" pitchFamily="50" charset="0"/>
                <a:cs typeface="Arial" panose="020B0604020202020204" pitchFamily="34" charset="0"/>
              </a:rPr>
            </a:br>
            <a:r>
              <a:rPr lang="en-GB" sz="4900" b="1" dirty="0">
                <a:latin typeface="Letter-join Plus 36" panose="02000505000000020003" pitchFamily="50" charset="0"/>
                <a:cs typeface="Arial" panose="020B0604020202020204" pitchFamily="34" charset="0"/>
              </a:rPr>
              <a:t>6</a:t>
            </a:r>
            <a:r>
              <a:rPr lang="en-GB" sz="4900" b="1" baseline="30000" dirty="0">
                <a:latin typeface="Letter-join Plus 36" panose="02000505000000020003" pitchFamily="50" charset="0"/>
                <a:cs typeface="Arial" panose="020B0604020202020204" pitchFamily="34" charset="0"/>
              </a:rPr>
              <a:t>th</a:t>
            </a:r>
            <a:r>
              <a:rPr lang="en-GB" sz="4900" b="1" dirty="0">
                <a:latin typeface="Letter-join Plus 36" panose="02000505000000020003" pitchFamily="50" charset="0"/>
                <a:cs typeface="Arial" panose="020B0604020202020204" pitchFamily="34" charset="0"/>
              </a:rPr>
              <a:t> September 2022</a:t>
            </a:r>
            <a:endParaRPr lang="en-GB" sz="6600" dirty="0">
              <a:latin typeface="Letter-join Plus 36" panose="02000505000000020003" pitchFamily="50" charset="0"/>
              <a:cs typeface="Arial" panose="020B0604020202020204" pitchFamily="34" charset="0"/>
            </a:endParaRPr>
          </a:p>
        </p:txBody>
      </p:sp>
      <p:pic>
        <p:nvPicPr>
          <p:cNvPr id="1026" name="Picture 2" descr="Hillside_Vecto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1008112" cy="1189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6331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196752"/>
            <a:ext cx="7632848" cy="936104"/>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u="sng" dirty="0">
                <a:latin typeface="Letter-join No-Lead 36" panose="02000503000000020003" pitchFamily="50" charset="0"/>
              </a:rPr>
              <a:t>Statutory Testing</a:t>
            </a:r>
            <a:endParaRPr lang="en-GB" sz="3200" dirty="0">
              <a:latin typeface="Letter-join No-Lead 36" panose="02000503000000020003" pitchFamily="50" charset="0"/>
            </a:endParaRPr>
          </a:p>
          <a:p>
            <a:endParaRPr lang="en-GB" sz="3600" dirty="0">
              <a:latin typeface="Letter-join 36" panose="02000805000000020003" pitchFamily="50" charset="0"/>
            </a:endParaRPr>
          </a:p>
        </p:txBody>
      </p:sp>
      <p:sp>
        <p:nvSpPr>
          <p:cNvPr id="4" name="Title 1"/>
          <p:cNvSpPr txBox="1">
            <a:spLocks/>
          </p:cNvSpPr>
          <p:nvPr/>
        </p:nvSpPr>
        <p:spPr>
          <a:xfrm>
            <a:off x="971600" y="1484784"/>
            <a:ext cx="7200800" cy="460851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400" dirty="0">
                <a:latin typeface="Letter-join Plus 36" panose="02000505000000020003" pitchFamily="50" charset="0"/>
              </a:rPr>
              <a:t>In Year Two the children complete KS1 SATS. This usually happens in the first few weeks of the Summer Term in May and is a Statutory Test that is reported to the Local Authority. It helps to identify gaps so the best possible start can be made to their KS2 journey in year 3.</a:t>
            </a:r>
          </a:p>
          <a:p>
            <a:pPr algn="l"/>
            <a:endParaRPr lang="en-GB" sz="1400" dirty="0">
              <a:latin typeface="Letter-join Plus 36" panose="02000505000000020003" pitchFamily="50" charset="0"/>
            </a:endParaRPr>
          </a:p>
          <a:p>
            <a:pPr algn="l"/>
            <a:r>
              <a:rPr lang="en-GB" sz="1400" dirty="0">
                <a:latin typeface="Letter-join Plus 36" panose="02000505000000020003" pitchFamily="50" charset="0"/>
              </a:rPr>
              <a:t>The children sit the following tests:</a:t>
            </a:r>
          </a:p>
          <a:p>
            <a:pPr algn="l"/>
            <a:endParaRPr lang="en-GB" sz="900" dirty="0">
              <a:latin typeface="Letter-join Plus 36" panose="02000505000000020003" pitchFamily="50" charset="0"/>
            </a:endParaRPr>
          </a:p>
          <a:p>
            <a:pPr algn="l"/>
            <a:endParaRPr lang="en-GB" sz="1400" dirty="0">
              <a:latin typeface="Letter-join Plus 36" panose="02000505000000020003" pitchFamily="50" charset="0"/>
            </a:endParaRPr>
          </a:p>
          <a:p>
            <a:pPr algn="l"/>
            <a:endParaRPr lang="en-GB" sz="1400" dirty="0">
              <a:latin typeface="Letter-join Plus 36" panose="02000505000000020003" pitchFamily="50" charset="0"/>
            </a:endParaRPr>
          </a:p>
          <a:p>
            <a:pPr algn="l"/>
            <a:endParaRPr lang="en-GB" sz="1400" dirty="0">
              <a:latin typeface="Letter-join Plus 36" panose="02000505000000020003" pitchFamily="50" charset="0"/>
            </a:endParaRPr>
          </a:p>
          <a:p>
            <a:pPr algn="l"/>
            <a:endParaRPr lang="en-GB" sz="1400" dirty="0">
              <a:latin typeface="Letter-join Plus 36" panose="02000505000000020003" pitchFamily="50" charset="0"/>
            </a:endParaRPr>
          </a:p>
          <a:p>
            <a:pPr algn="l"/>
            <a:r>
              <a:rPr lang="en-GB" sz="1400" dirty="0">
                <a:latin typeface="Letter-join Plus 36" panose="02000505000000020003" pitchFamily="50" charset="0"/>
              </a:rPr>
              <a:t> </a:t>
            </a:r>
          </a:p>
          <a:p>
            <a:pPr algn="l"/>
            <a:endParaRPr lang="en-GB" sz="1400" dirty="0">
              <a:latin typeface="Letter-join Plus 36" panose="02000505000000020003" pitchFamily="50" charset="0"/>
            </a:endParaRPr>
          </a:p>
          <a:p>
            <a:pPr algn="l"/>
            <a:r>
              <a:rPr lang="en-GB" sz="1400" dirty="0">
                <a:latin typeface="Letter-join Plus 36" panose="02000505000000020003" pitchFamily="50" charset="0"/>
              </a:rPr>
              <a:t>They are not strictly timed and will take place in the classroom. Afterwards, they will be marked by Mr Mellor in school.</a:t>
            </a:r>
          </a:p>
          <a:p>
            <a:pPr algn="l"/>
            <a:endParaRPr lang="en-GB" sz="1400" dirty="0">
              <a:latin typeface="Letter-join Plus 36" panose="02000505000000020003" pitchFamily="50" charset="0"/>
            </a:endParaRPr>
          </a:p>
          <a:p>
            <a:pPr algn="l"/>
            <a:r>
              <a:rPr lang="en-GB" sz="1400" dirty="0">
                <a:latin typeface="Letter-join Plus 36" panose="02000505000000020003" pitchFamily="50" charset="0"/>
              </a:rPr>
              <a:t>Most of the preparation is incorporated into the normal routine. Children will not be aware they are completing SATS as it is very similar to assessment week that occurs in each year group three times a year.</a:t>
            </a:r>
          </a:p>
          <a:p>
            <a:pPr algn="l"/>
            <a:endParaRPr lang="en-GB" sz="1400" dirty="0">
              <a:latin typeface="Letter-join Plus 36" panose="02000505000000020003" pitchFamily="50" charset="0"/>
            </a:endParaRPr>
          </a:p>
          <a:p>
            <a:pPr algn="l"/>
            <a:r>
              <a:rPr lang="en-GB" sz="1400" dirty="0">
                <a:latin typeface="Letter-join Plus 36" panose="02000505000000020003" pitchFamily="50" charset="0"/>
              </a:rPr>
              <a:t>It is nothing to worry about. You will find out more about this closer to the time! </a:t>
            </a:r>
          </a:p>
          <a:p>
            <a:pPr algn="l"/>
            <a:endParaRPr lang="en-GB" sz="1800" dirty="0">
              <a:latin typeface="Letter-join 36" panose="02000805000000020003" pitchFamily="50" charset="0"/>
            </a:endParaRPr>
          </a:p>
        </p:txBody>
      </p:sp>
      <p:pic>
        <p:nvPicPr>
          <p:cNvPr id="3" name="Picture 2">
            <a:extLst>
              <a:ext uri="{FF2B5EF4-FFF2-40B4-BE49-F238E27FC236}">
                <a16:creationId xmlns:a16="http://schemas.microsoft.com/office/drawing/2014/main" id="{FF46FFF1-9CD0-F93D-A1B2-0F639E733283}"/>
              </a:ext>
            </a:extLst>
          </p:cNvPr>
          <p:cNvPicPr>
            <a:picLocks noChangeAspect="1"/>
          </p:cNvPicPr>
          <p:nvPr/>
        </p:nvPicPr>
        <p:blipFill>
          <a:blip r:embed="rId2"/>
          <a:stretch>
            <a:fillRect/>
          </a:stretch>
        </p:blipFill>
        <p:spPr>
          <a:xfrm>
            <a:off x="1637928" y="2859968"/>
            <a:ext cx="5868144" cy="1138064"/>
          </a:xfrm>
          <a:prstGeom prst="rect">
            <a:avLst/>
          </a:prstGeom>
        </p:spPr>
      </p:pic>
    </p:spTree>
    <p:extLst>
      <p:ext uri="{BB962C8B-B14F-4D97-AF65-F5344CB8AC3E}">
        <p14:creationId xmlns:p14="http://schemas.microsoft.com/office/powerpoint/2010/main" val="340700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48977" cy="1202485"/>
          </a:xfrm>
        </p:spPr>
        <p:txBody>
          <a:bodyPr>
            <a:normAutofit/>
          </a:bodyPr>
          <a:lstStyle/>
          <a:p>
            <a:r>
              <a:rPr lang="en-GB" sz="3600" u="sng" dirty="0">
                <a:latin typeface="Letter-join Plus 36" panose="02000505000000020003" pitchFamily="50" charset="0"/>
              </a:rPr>
              <a:t>Extra-curricular Clubs</a:t>
            </a:r>
            <a:br>
              <a:rPr lang="en-GB" sz="3600" u="sng" dirty="0">
                <a:latin typeface="Letter-join Plus 36" panose="02000505000000020003" pitchFamily="50" charset="0"/>
              </a:rPr>
            </a:br>
            <a:r>
              <a:rPr lang="en-GB" sz="1600" dirty="0">
                <a:latin typeface="Letter-join Plus 36" panose="02000505000000020003" pitchFamily="50" charset="0"/>
              </a:rPr>
              <a:t>NB: Dates and clubs will be confirmed closer to the events</a:t>
            </a:r>
          </a:p>
        </p:txBody>
      </p:sp>
      <p:sp>
        <p:nvSpPr>
          <p:cNvPr id="5" name="Rectangle 4"/>
          <p:cNvSpPr/>
          <p:nvPr/>
        </p:nvSpPr>
        <p:spPr>
          <a:xfrm>
            <a:off x="711612" y="1988840"/>
            <a:ext cx="7704856" cy="2246769"/>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 </a:t>
            </a:r>
            <a:r>
              <a:rPr lang="en-US" altLang="en-US" sz="2800" dirty="0" smtClean="0">
                <a:latin typeface="Letter-join Plus 36" panose="02000505000000020003" pitchFamily="50" charset="0"/>
              </a:rPr>
              <a:t>Multi-skills with Dan in Autumn.</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Plus 36" panose="020005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Plus 36" panose="02000505000000020003" pitchFamily="50" charset="0"/>
              </a:rPr>
              <a:t>To </a:t>
            </a:r>
            <a:r>
              <a:rPr lang="en-US" altLang="en-US" sz="2800" dirty="0">
                <a:latin typeface="Letter-join Plus 36" panose="02000505000000020003" pitchFamily="50" charset="0"/>
              </a:rPr>
              <a:t>be confirmed over the next week</a:t>
            </a:r>
            <a:r>
              <a:rPr lang="en-US" altLang="en-US" sz="2800" dirty="0" smtClean="0">
                <a:latin typeface="Letter-join Plus 36" panose="02000505000000020003" pitchFamily="50" charset="0"/>
              </a:rPr>
              <a:t>.</a:t>
            </a:r>
          </a:p>
          <a:p>
            <a:pPr lvl="0" eaLnBrk="0" fontAlgn="base" hangingPunct="0">
              <a:spcBef>
                <a:spcPct val="0"/>
              </a:spcBef>
              <a:spcAft>
                <a:spcPct val="0"/>
              </a:spcAft>
            </a:pPr>
            <a:endParaRPr lang="en-US" altLang="en-US" sz="2800" dirty="0" smtClean="0">
              <a:latin typeface="Letter-join Plus 36" panose="020005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smtClean="0">
                <a:latin typeface="Letter-join Plus 36" panose="02000505000000020003" pitchFamily="50" charset="0"/>
              </a:rPr>
              <a:t>Clubs tbc for the Spring and Summer term.</a:t>
            </a:r>
            <a:endParaRPr lang="en-US" altLang="en-US" sz="2800" dirty="0">
              <a:latin typeface="Letter-join Plus 36" panose="02000505000000020003" pitchFamily="50" charset="0"/>
            </a:endParaRPr>
          </a:p>
        </p:txBody>
      </p:sp>
      <p:pic>
        <p:nvPicPr>
          <p:cNvPr id="3" name="Picture 2"/>
          <p:cNvPicPr>
            <a:picLocks noChangeAspect="1"/>
          </p:cNvPicPr>
          <p:nvPr/>
        </p:nvPicPr>
        <p:blipFill>
          <a:blip r:embed="rId2"/>
          <a:stretch>
            <a:fillRect/>
          </a:stretch>
        </p:blipFill>
        <p:spPr>
          <a:xfrm>
            <a:off x="7114374" y="4437112"/>
            <a:ext cx="1295400" cy="1638300"/>
          </a:xfrm>
          <a:prstGeom prst="rect">
            <a:avLst/>
          </a:prstGeom>
        </p:spPr>
      </p:pic>
    </p:spTree>
    <p:extLst>
      <p:ext uri="{BB962C8B-B14F-4D97-AF65-F5344CB8AC3E}">
        <p14:creationId xmlns:p14="http://schemas.microsoft.com/office/powerpoint/2010/main" val="260604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585" y="2655990"/>
            <a:ext cx="6965245" cy="432048"/>
          </a:xfrm>
        </p:spPr>
        <p:txBody>
          <a:bodyPr>
            <a:noAutofit/>
          </a:bodyPr>
          <a:lstStyle/>
          <a:p>
            <a:r>
              <a:rPr lang="en-US" b="1" dirty="0">
                <a:latin typeface="Letter-join No-Lead 36" panose="02000503000000020003" pitchFamily="50" charset="0"/>
              </a:rPr>
              <a:t>Any Questions? </a:t>
            </a:r>
            <a:endParaRPr lang="en-GB" sz="4000" dirty="0">
              <a:latin typeface="Letter-join No-Lead 36" panose="02000503000000020003" pitchFamily="50" charset="0"/>
            </a:endParaRPr>
          </a:p>
        </p:txBody>
      </p:sp>
      <p:sp>
        <p:nvSpPr>
          <p:cNvPr id="3" name="Content Placeholder 2"/>
          <p:cNvSpPr>
            <a:spLocks noGrp="1"/>
          </p:cNvSpPr>
          <p:nvPr>
            <p:ph idx="1"/>
          </p:nvPr>
        </p:nvSpPr>
        <p:spPr>
          <a:xfrm flipV="1">
            <a:off x="1463040" y="1844824"/>
            <a:ext cx="6196405" cy="274433"/>
          </a:xfrm>
        </p:spPr>
        <p:txBody>
          <a:bodyPr>
            <a:normAutofit fontScale="62500" lnSpcReduction="20000"/>
          </a:bodyPr>
          <a:lstStyle/>
          <a:p>
            <a:endParaRPr lang="en-GB" dirty="0">
              <a:latin typeface="Comic Sans MS" panose="030F0702030302020204" pitchFamily="66" charset="0"/>
            </a:endParaRPr>
          </a:p>
          <a:p>
            <a:endParaRPr lang="en-US" dirty="0">
              <a:latin typeface="Comic Sans MS" panose="030F0702030302020204" pitchFamily="66" charset="0"/>
            </a:endParaRPr>
          </a:p>
          <a:p>
            <a:endParaRPr lang="en-GB" dirty="0"/>
          </a:p>
        </p:txBody>
      </p:sp>
    </p:spTree>
    <p:extLst>
      <p:ext uri="{BB962C8B-B14F-4D97-AF65-F5344CB8AC3E}">
        <p14:creationId xmlns:p14="http://schemas.microsoft.com/office/powerpoint/2010/main" val="205382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717337" cy="1099250"/>
          </a:xfrm>
        </p:spPr>
        <p:txBody>
          <a:bodyPr>
            <a:normAutofit/>
          </a:bodyPr>
          <a:lstStyle/>
          <a:p>
            <a:r>
              <a:rPr lang="en-GB" sz="3600" u="sng" dirty="0">
                <a:latin typeface="Letter-join Plus 36" panose="02000505000000020003" pitchFamily="50" charset="0"/>
                <a:cs typeface="Arial" panose="020B0604020202020204" pitchFamily="34" charset="0"/>
              </a:rPr>
              <a:t>Topics During the Year</a:t>
            </a:r>
            <a:r>
              <a:rPr lang="en-GB" sz="1300" u="sng" dirty="0">
                <a:latin typeface="Letter-join Plus 36" panose="02000505000000020003" pitchFamily="50" charset="0"/>
                <a:cs typeface="Arial" panose="020B0604020202020204" pitchFamily="34" charset="0"/>
              </a:rPr>
              <a:t/>
            </a:r>
            <a:br>
              <a:rPr lang="en-GB" sz="1300" u="sng" dirty="0">
                <a:latin typeface="Letter-join Plus 36" panose="02000505000000020003" pitchFamily="50" charset="0"/>
                <a:cs typeface="Arial" panose="020B0604020202020204" pitchFamily="34" charset="0"/>
              </a:rPr>
            </a:br>
            <a:r>
              <a:rPr lang="en-GB" sz="1300" u="sng" dirty="0">
                <a:latin typeface="Letter-join Plus 36" panose="02000505000000020003" pitchFamily="50" charset="0"/>
                <a:cs typeface="Arial" panose="020B0604020202020204" pitchFamily="34" charset="0"/>
              </a:rPr>
              <a:t>NB: These may be subject to change depending on the needs of the cohort</a:t>
            </a:r>
            <a:endParaRPr lang="en-GB" sz="1300" dirty="0">
              <a:latin typeface="Letter-join Plus 36" panose="02000505000000020003" pitchFamily="50" charset="0"/>
            </a:endParaRPr>
          </a:p>
        </p:txBody>
      </p:sp>
      <p:pic>
        <p:nvPicPr>
          <p:cNvPr id="10" name="Picture 9">
            <a:extLst>
              <a:ext uri="{FF2B5EF4-FFF2-40B4-BE49-F238E27FC236}">
                <a16:creationId xmlns:a16="http://schemas.microsoft.com/office/drawing/2014/main" id="{A3C50183-B252-FD70-835A-DCD47751C137}"/>
              </a:ext>
            </a:extLst>
          </p:cNvPr>
          <p:cNvPicPr>
            <a:picLocks noChangeAspect="1"/>
          </p:cNvPicPr>
          <p:nvPr/>
        </p:nvPicPr>
        <p:blipFill rotWithShape="1">
          <a:blip r:embed="rId2"/>
          <a:srcRect l="19287" t="24536" r="19288" b="51264"/>
          <a:stretch/>
        </p:blipFill>
        <p:spPr>
          <a:xfrm>
            <a:off x="744146" y="1876405"/>
            <a:ext cx="7655708" cy="1696611"/>
          </a:xfrm>
          <a:prstGeom prst="rect">
            <a:avLst/>
          </a:prstGeom>
        </p:spPr>
      </p:pic>
      <p:pic>
        <p:nvPicPr>
          <p:cNvPr id="3" name="Picture 2">
            <a:extLst>
              <a:ext uri="{FF2B5EF4-FFF2-40B4-BE49-F238E27FC236}">
                <a16:creationId xmlns:a16="http://schemas.microsoft.com/office/drawing/2014/main" id="{D988B368-9CD1-051F-452D-65B623A5B9FE}"/>
              </a:ext>
            </a:extLst>
          </p:cNvPr>
          <p:cNvPicPr>
            <a:picLocks noChangeAspect="1"/>
          </p:cNvPicPr>
          <p:nvPr/>
        </p:nvPicPr>
        <p:blipFill rotWithShape="1">
          <a:blip r:embed="rId2"/>
          <a:srcRect l="19287" t="53087" r="19288" b="12200"/>
          <a:stretch/>
        </p:blipFill>
        <p:spPr>
          <a:xfrm>
            <a:off x="744146" y="3724333"/>
            <a:ext cx="7655708" cy="2433670"/>
          </a:xfrm>
          <a:prstGeom prst="rect">
            <a:avLst/>
          </a:prstGeom>
        </p:spPr>
      </p:pic>
    </p:spTree>
    <p:extLst>
      <p:ext uri="{BB962C8B-B14F-4D97-AF65-F5344CB8AC3E}">
        <p14:creationId xmlns:p14="http://schemas.microsoft.com/office/powerpoint/2010/main" val="66759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48977" cy="1202485"/>
          </a:xfrm>
        </p:spPr>
        <p:txBody>
          <a:bodyPr>
            <a:normAutofit/>
          </a:bodyPr>
          <a:lstStyle/>
          <a:p>
            <a:r>
              <a:rPr lang="en-GB" sz="3600" u="sng" dirty="0">
                <a:latin typeface="Letter-join Plus 36" panose="02000505000000020003" pitchFamily="50" charset="0"/>
              </a:rPr>
              <a:t>Planned Visits and Events</a:t>
            </a:r>
            <a:r>
              <a:rPr lang="en-GB" sz="3600" dirty="0">
                <a:latin typeface="Letter-join Plus 36" panose="02000505000000020003" pitchFamily="50" charset="0"/>
              </a:rPr>
              <a:t/>
            </a:r>
            <a:br>
              <a:rPr lang="en-GB" sz="3600" dirty="0">
                <a:latin typeface="Letter-join Plus 36" panose="02000505000000020003" pitchFamily="50" charset="0"/>
              </a:rPr>
            </a:br>
            <a:r>
              <a:rPr lang="en-GB" sz="1600" dirty="0">
                <a:latin typeface="Letter-join Plus 36" panose="02000505000000020003" pitchFamily="50" charset="0"/>
              </a:rPr>
              <a:t>NB: Dates will be confirmed closer to the events</a:t>
            </a:r>
          </a:p>
        </p:txBody>
      </p:sp>
      <p:sp>
        <p:nvSpPr>
          <p:cNvPr id="5" name="Rectangle 4"/>
          <p:cNvSpPr/>
          <p:nvPr/>
        </p:nvSpPr>
        <p:spPr>
          <a:xfrm>
            <a:off x="711612" y="1988840"/>
            <a:ext cx="7704856" cy="4832092"/>
          </a:xfrm>
          <a:prstGeom prst="rect">
            <a:avLst/>
          </a:prstGeom>
        </p:spPr>
        <p:txBody>
          <a:bodyPr wrap="square">
            <a:spAutoFit/>
          </a:bodyPr>
          <a:lstStyle/>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Autumn – tbc</a:t>
            </a: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Spring – Gladstone Pottery Museum</a:t>
            </a: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Summer </a:t>
            </a:r>
            <a:r>
              <a:rPr lang="en-US" altLang="en-US" sz="2800" dirty="0" smtClean="0">
                <a:latin typeface="Letter-join Plus 36" panose="02000505000000020003" pitchFamily="50" charset="0"/>
              </a:rPr>
              <a:t>– tbc</a:t>
            </a:r>
            <a:endParaRPr lang="en-US" altLang="en-US" sz="2800" dirty="0">
              <a:latin typeface="Letter-join Plus 36" panose="020005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Plus 36" panose="020005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Autumn – </a:t>
            </a:r>
            <a:r>
              <a:rPr lang="en-US" altLang="en-US" sz="2800" dirty="0" smtClean="0">
                <a:latin typeface="Letter-join Plus 36" panose="02000505000000020003" pitchFamily="50" charset="0"/>
              </a:rPr>
              <a:t>Christmas</a:t>
            </a:r>
            <a:endParaRPr lang="en-US" altLang="en-US" sz="2800" dirty="0">
              <a:latin typeface="Letter-join Plus 36" panose="020005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Spring – Showcase</a:t>
            </a: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Summer – Showcase </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Plus 36" panose="020005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r>
              <a:rPr lang="en-US" altLang="en-US" sz="2800" dirty="0">
                <a:latin typeface="Letter-join Plus 36" panose="02000505000000020003" pitchFamily="50" charset="0"/>
              </a:rPr>
              <a:t>Summer – Sports Day</a:t>
            </a: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Plus 36" panose="02000505000000020003" pitchFamily="50" charset="0"/>
            </a:endParaRPr>
          </a:p>
          <a:p>
            <a:pPr marL="285750" lvl="0" indent="-285750" eaLnBrk="0" fontAlgn="base" hangingPunct="0">
              <a:spcBef>
                <a:spcPct val="0"/>
              </a:spcBef>
              <a:spcAft>
                <a:spcPct val="0"/>
              </a:spcAft>
              <a:buFont typeface="Wingdings" panose="05000000000000000000" pitchFamily="2" charset="2"/>
              <a:buChar char="ü"/>
            </a:pPr>
            <a:endParaRPr lang="en-US" altLang="en-US" sz="2800" dirty="0">
              <a:latin typeface="Letter-join 36" panose="02000805000000020003" pitchFamily="50" charset="0"/>
            </a:endParaRPr>
          </a:p>
        </p:txBody>
      </p:sp>
    </p:spTree>
    <p:extLst>
      <p:ext uri="{BB962C8B-B14F-4D97-AF65-F5344CB8AC3E}">
        <p14:creationId xmlns:p14="http://schemas.microsoft.com/office/powerpoint/2010/main" val="147594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632848" cy="1080120"/>
          </a:xfrm>
        </p:spPr>
        <p:txBody>
          <a:bodyPr>
            <a:normAutofit/>
          </a:bodyPr>
          <a:lstStyle/>
          <a:p>
            <a:r>
              <a:rPr lang="en-GB" sz="3600" u="sng" dirty="0">
                <a:latin typeface="Letter-join Plus 36" panose="02000505000000020003" pitchFamily="50" charset="0"/>
              </a:rPr>
              <a:t>Uniform Expectations</a:t>
            </a:r>
          </a:p>
        </p:txBody>
      </p:sp>
      <p:pic>
        <p:nvPicPr>
          <p:cNvPr id="7" name="Picture 6"/>
          <p:cNvPicPr>
            <a:picLocks noChangeAspect="1"/>
          </p:cNvPicPr>
          <p:nvPr/>
        </p:nvPicPr>
        <p:blipFill>
          <a:blip r:embed="rId2"/>
          <a:stretch>
            <a:fillRect/>
          </a:stretch>
        </p:blipFill>
        <p:spPr>
          <a:xfrm>
            <a:off x="1475656" y="1354922"/>
            <a:ext cx="6319319" cy="2650142"/>
          </a:xfrm>
          <a:prstGeom prst="rect">
            <a:avLst/>
          </a:prstGeom>
        </p:spPr>
      </p:pic>
      <p:sp>
        <p:nvSpPr>
          <p:cNvPr id="8" name="Rectangle 7"/>
          <p:cNvSpPr/>
          <p:nvPr/>
        </p:nvSpPr>
        <p:spPr>
          <a:xfrm>
            <a:off x="395536" y="4149080"/>
            <a:ext cx="9433048" cy="2308324"/>
          </a:xfrm>
          <a:prstGeom prst="rect">
            <a:avLst/>
          </a:prstGeom>
        </p:spPr>
        <p:txBody>
          <a:bodyPr wrap="square">
            <a:spAutoFit/>
          </a:bodyPr>
          <a:lstStyle/>
          <a:p>
            <a:pPr indent="457200">
              <a:spcAft>
                <a:spcPts val="0"/>
              </a:spcAft>
            </a:pPr>
            <a:r>
              <a:rPr lang="en-GB" sz="1050" b="1" dirty="0">
                <a:latin typeface="Letter-join Plus 36" panose="02000505000000020003" pitchFamily="50" charset="0"/>
                <a:ea typeface="Times New Roman" panose="02020603050405020304" pitchFamily="18" charset="0"/>
              </a:rPr>
              <a:t>Hair: </a:t>
            </a:r>
          </a:p>
          <a:p>
            <a:pPr indent="457200">
              <a:spcAft>
                <a:spcPts val="0"/>
              </a:spcAft>
            </a:pPr>
            <a:r>
              <a:rPr lang="en-GB" sz="1050" dirty="0">
                <a:latin typeface="Letter-join Plus 36" panose="02000505000000020003" pitchFamily="50" charset="0"/>
                <a:ea typeface="Times New Roman" panose="02020603050405020304" pitchFamily="18" charset="0"/>
              </a:rPr>
              <a:t>Long hair (below shoulder length) should be tied back. Hair accessories should be minimal, plain and in </a:t>
            </a:r>
            <a:endParaRPr lang="en-GB" sz="1100" dirty="0">
              <a:latin typeface="Letter-join Plus 36" panose="02000505000000020003" pitchFamily="50" charset="0"/>
              <a:ea typeface="Times New Roman" panose="02020603050405020304" pitchFamily="18" charset="0"/>
            </a:endParaRPr>
          </a:p>
          <a:p>
            <a:pPr indent="457200">
              <a:spcAft>
                <a:spcPts val="0"/>
              </a:spcAft>
            </a:pPr>
            <a:r>
              <a:rPr lang="en-GB" sz="1050" dirty="0">
                <a:latin typeface="Letter-join Plus 36" panose="02000505000000020003" pitchFamily="50" charset="0"/>
                <a:ea typeface="Times New Roman" panose="02020603050405020304" pitchFamily="18" charset="0"/>
              </a:rPr>
              <a:t>school colours. </a:t>
            </a:r>
          </a:p>
          <a:p>
            <a:pPr indent="457200">
              <a:spcAft>
                <a:spcPts val="0"/>
              </a:spcAft>
            </a:pPr>
            <a:endParaRPr lang="en-GB" sz="1050" dirty="0">
              <a:latin typeface="Letter-join Plus 36" panose="02000505000000020003" pitchFamily="50" charset="0"/>
              <a:ea typeface="Times New Roman" panose="02020603050405020304" pitchFamily="18" charset="0"/>
            </a:endParaRPr>
          </a:p>
          <a:p>
            <a:pPr indent="457200">
              <a:spcAft>
                <a:spcPts val="0"/>
              </a:spcAft>
            </a:pPr>
            <a:r>
              <a:rPr lang="en-GB" sz="1050" dirty="0">
                <a:latin typeface="Letter-join Plus 36" panose="02000505000000020003" pitchFamily="50" charset="0"/>
                <a:ea typeface="Times New Roman" panose="02020603050405020304" pitchFamily="18" charset="0"/>
              </a:rPr>
              <a:t>During term-time, pupils are asked not to have fashion hairstyles, which include: </a:t>
            </a:r>
            <a:endParaRPr lang="en-GB" sz="1100" dirty="0">
              <a:latin typeface="Letter-join Plus 36" panose="02000505000000020003" pitchFamily="50" charset="0"/>
              <a:ea typeface="Times New Roman" panose="02020603050405020304" pitchFamily="18" charset="0"/>
            </a:endParaRPr>
          </a:p>
          <a:p>
            <a:pPr indent="457200">
              <a:spcAft>
                <a:spcPts val="0"/>
              </a:spcAft>
            </a:pPr>
            <a:r>
              <a:rPr lang="en-GB" sz="1050" dirty="0">
                <a:latin typeface="Letter-join Plus 36" panose="02000505000000020003" pitchFamily="50" charset="0"/>
                <a:ea typeface="Times New Roman" panose="02020603050405020304" pitchFamily="18" charset="0"/>
              </a:rPr>
              <a:t>shaved, dyed or streaked hair, patterns, mohawks, lines and tramlines. Hair braids, tinsels and feathers should not be worn. </a:t>
            </a:r>
            <a:endParaRPr lang="en-GB" sz="1100" dirty="0">
              <a:latin typeface="Letter-join Plus 36" panose="02000505000000020003" pitchFamily="50" charset="0"/>
              <a:ea typeface="Times New Roman" panose="02020603050405020304" pitchFamily="18" charset="0"/>
            </a:endParaRPr>
          </a:p>
          <a:p>
            <a:pPr indent="457200">
              <a:spcAft>
                <a:spcPts val="0"/>
              </a:spcAft>
            </a:pPr>
            <a:r>
              <a:rPr lang="en-GB" sz="1050" dirty="0">
                <a:latin typeface="Letter-join Plus 36" panose="02000505000000020003" pitchFamily="50" charset="0"/>
                <a:ea typeface="Times New Roman" panose="02020603050405020304" pitchFamily="18" charset="0"/>
              </a:rPr>
              <a:t>  </a:t>
            </a:r>
            <a:endParaRPr lang="en-GB" sz="1100" dirty="0">
              <a:latin typeface="Letter-join Plus 36" panose="02000505000000020003" pitchFamily="50" charset="0"/>
              <a:ea typeface="Times New Roman" panose="02020603050405020304" pitchFamily="18" charset="0"/>
            </a:endParaRPr>
          </a:p>
          <a:p>
            <a:pPr marL="457200">
              <a:spcAft>
                <a:spcPts val="0"/>
              </a:spcAft>
            </a:pPr>
            <a:r>
              <a:rPr lang="en-GB" sz="1050" b="1" dirty="0">
                <a:latin typeface="Letter-join Plus 36" panose="02000505000000020003" pitchFamily="50" charset="0"/>
                <a:ea typeface="Times New Roman" panose="02020603050405020304" pitchFamily="18" charset="0"/>
              </a:rPr>
              <a:t>Jewellery, Make-up and Nails:</a:t>
            </a:r>
            <a:endParaRPr lang="en-GB" sz="1100" b="1" dirty="0">
              <a:latin typeface="Letter-join Plus 36" panose="02000505000000020003" pitchFamily="50" charset="0"/>
              <a:ea typeface="Times New Roman" panose="02020603050405020304" pitchFamily="18" charset="0"/>
            </a:endParaRPr>
          </a:p>
          <a:p>
            <a:pPr marL="457200">
              <a:spcAft>
                <a:spcPts val="0"/>
              </a:spcAft>
            </a:pPr>
            <a:r>
              <a:rPr lang="en-GB" sz="1050" dirty="0">
                <a:latin typeface="Letter-join Plus 36" panose="02000505000000020003" pitchFamily="50" charset="0"/>
                <a:ea typeface="Times New Roman" panose="02020603050405020304" pitchFamily="18" charset="0"/>
              </a:rPr>
              <a:t>Watches and plain stud earrings can be worn. Plain stud earrings are defined as silver or gold, </a:t>
            </a:r>
            <a:endParaRPr lang="en-GB" sz="1100" dirty="0">
              <a:latin typeface="Letter-join Plus 36" panose="02000505000000020003" pitchFamily="50" charset="0"/>
              <a:ea typeface="Times New Roman" panose="02020603050405020304" pitchFamily="18" charset="0"/>
            </a:endParaRPr>
          </a:p>
          <a:p>
            <a:pPr marL="457200">
              <a:spcAft>
                <a:spcPts val="0"/>
              </a:spcAft>
            </a:pPr>
            <a:r>
              <a:rPr lang="en-GB" sz="1050" dirty="0">
                <a:latin typeface="Letter-join Plus 36" panose="02000505000000020003" pitchFamily="50" charset="0"/>
                <a:ea typeface="Times New Roman" panose="02020603050405020304" pitchFamily="18" charset="0"/>
              </a:rPr>
              <a:t>spherical shaped and small. </a:t>
            </a:r>
          </a:p>
          <a:p>
            <a:pPr marL="457200">
              <a:spcAft>
                <a:spcPts val="0"/>
              </a:spcAft>
            </a:pPr>
            <a:endParaRPr lang="en-GB" sz="1050" dirty="0">
              <a:latin typeface="Letter-join Plus 36" panose="02000505000000020003" pitchFamily="50" charset="0"/>
              <a:ea typeface="Times New Roman" panose="02020603050405020304" pitchFamily="18" charset="0"/>
            </a:endParaRPr>
          </a:p>
          <a:p>
            <a:pPr marL="457200">
              <a:spcAft>
                <a:spcPts val="0"/>
              </a:spcAft>
            </a:pPr>
            <a:r>
              <a:rPr lang="en-GB" sz="1050" dirty="0">
                <a:latin typeface="Letter-join Plus 36" panose="02000505000000020003" pitchFamily="50" charset="0"/>
                <a:ea typeface="Times New Roman" panose="02020603050405020304" pitchFamily="18" charset="0"/>
              </a:rPr>
              <a:t>Pupils are not allowed to wear any make-up or false nails to school. </a:t>
            </a:r>
            <a:endParaRPr lang="en-GB" sz="1100" dirty="0">
              <a:latin typeface="Letter-join Plus 36" panose="02000505000000020003" pitchFamily="50" charset="0"/>
              <a:ea typeface="Times New Roman" panose="02020603050405020304" pitchFamily="18" charset="0"/>
            </a:endParaRPr>
          </a:p>
          <a:p>
            <a:pPr marL="457200">
              <a:spcAft>
                <a:spcPts val="0"/>
              </a:spcAft>
            </a:pPr>
            <a:r>
              <a:rPr lang="en-GB" dirty="0">
                <a:latin typeface="Letter-join Plus 36" panose="02000505000000020003" pitchFamily="50" charset="0"/>
                <a:ea typeface="Times New Roman" panose="02020603050405020304" pitchFamily="18" charset="0"/>
              </a:rPr>
              <a:t> </a:t>
            </a:r>
            <a:endParaRPr lang="en-GB" sz="2000" dirty="0">
              <a:latin typeface="Letter-join Plus 36" panose="02000505000000020003" pitchFamily="50" charset="0"/>
              <a:ea typeface="Times New Roman" panose="02020603050405020304" pitchFamily="18" charset="0"/>
            </a:endParaRPr>
          </a:p>
        </p:txBody>
      </p:sp>
    </p:spTree>
    <p:extLst>
      <p:ext uri="{BB962C8B-B14F-4D97-AF65-F5344CB8AC3E}">
        <p14:creationId xmlns:p14="http://schemas.microsoft.com/office/powerpoint/2010/main" val="127574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225" y="537381"/>
            <a:ext cx="7632848" cy="1080120"/>
          </a:xfrm>
        </p:spPr>
        <p:txBody>
          <a:bodyPr>
            <a:normAutofit/>
          </a:bodyPr>
          <a:lstStyle/>
          <a:p>
            <a:r>
              <a:rPr lang="en-GB" sz="3600" u="sng" dirty="0">
                <a:latin typeface="Letter-join Plus 36" panose="02000505000000020003" pitchFamily="50" charset="0"/>
              </a:rPr>
              <a:t>PE and Music</a:t>
            </a:r>
          </a:p>
        </p:txBody>
      </p:sp>
      <p:sp>
        <p:nvSpPr>
          <p:cNvPr id="4" name="Title 1"/>
          <p:cNvSpPr txBox="1">
            <a:spLocks/>
          </p:cNvSpPr>
          <p:nvPr/>
        </p:nvSpPr>
        <p:spPr>
          <a:xfrm>
            <a:off x="899592" y="1727623"/>
            <a:ext cx="7416824" cy="10801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6400" dirty="0">
                <a:latin typeface="Letter-join Plus 36" panose="02000505000000020003" pitchFamily="50" charset="0"/>
              </a:rPr>
              <a:t>Your child will have PE on a Tuesday with Dan and on a Friday with Mr Mellor. </a:t>
            </a:r>
          </a:p>
          <a:p>
            <a:pPr algn="l"/>
            <a:endParaRPr lang="en-GB" sz="6400" dirty="0">
              <a:latin typeface="Letter-join Plus 36" panose="02000505000000020003" pitchFamily="50" charset="0"/>
            </a:endParaRPr>
          </a:p>
          <a:p>
            <a:pPr algn="l"/>
            <a:r>
              <a:rPr lang="en-GB" sz="6400" dirty="0">
                <a:latin typeface="Letter-join Plus 36" panose="02000505000000020003" pitchFamily="50" charset="0"/>
              </a:rPr>
              <a:t>They will have Music on Tuesday with Mr Hall. </a:t>
            </a:r>
          </a:p>
          <a:p>
            <a:pPr algn="l"/>
            <a:endParaRPr lang="en-GB" sz="6400" dirty="0">
              <a:latin typeface="Letter-join Plus 36" panose="02000505000000020003" pitchFamily="50" charset="0"/>
            </a:endParaRPr>
          </a:p>
          <a:p>
            <a:pPr algn="l"/>
            <a:r>
              <a:rPr lang="en-GB" sz="6400" dirty="0">
                <a:latin typeface="Letter-join Plus 36" panose="02000505000000020003" pitchFamily="50" charset="0"/>
              </a:rPr>
              <a:t>On PE days, children are expected to come to school dressed in their PE uniform, with no ear-rings and long hair tied back. </a:t>
            </a:r>
          </a:p>
          <a:p>
            <a:pPr algn="l"/>
            <a:endParaRPr lang="en-GB" sz="3600" dirty="0">
              <a:latin typeface="Letter-join Plus 36" panose="02000505000000020003" pitchFamily="50" charset="0"/>
            </a:endParaRPr>
          </a:p>
        </p:txBody>
      </p:sp>
      <p:pic>
        <p:nvPicPr>
          <p:cNvPr id="5" name="Picture 11">
            <a:extLst>
              <a:ext uri="{FF2B5EF4-FFF2-40B4-BE49-F238E27FC236}">
                <a16:creationId xmlns:a16="http://schemas.microsoft.com/office/drawing/2014/main" id="{9BDA7B9F-E5F7-4BB9-9DF4-0A94A6AF4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04" y="4005064"/>
            <a:ext cx="1349375" cy="1800225"/>
          </a:xfrm>
          <a:prstGeom prst="rect">
            <a:avLst/>
          </a:prstGeom>
          <a:noFill/>
          <a:ln>
            <a:noFill/>
          </a:ln>
          <a:effectLst>
            <a:glow rad="101600">
              <a:schemeClr val="accent4">
                <a:satMod val="175000"/>
                <a:alpha val="40000"/>
              </a:schemeClr>
            </a:glow>
            <a:outerShdw dist="35921" dir="2700000"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12" descr="Image">
            <a:extLst>
              <a:ext uri="{FF2B5EF4-FFF2-40B4-BE49-F238E27FC236}">
                <a16:creationId xmlns:a16="http://schemas.microsoft.com/office/drawing/2014/main" id="{DFCD14E7-6A8A-4D1C-87D7-F014B78F13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293096"/>
            <a:ext cx="1308551" cy="2326615"/>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Rectangle 2"/>
          <p:cNvSpPr/>
          <p:nvPr/>
        </p:nvSpPr>
        <p:spPr>
          <a:xfrm>
            <a:off x="2483768" y="3186161"/>
            <a:ext cx="5635401" cy="2369880"/>
          </a:xfrm>
          <a:prstGeom prst="rect">
            <a:avLst/>
          </a:prstGeom>
        </p:spPr>
        <p:txBody>
          <a:bodyPr wrap="square">
            <a:spAutoFit/>
          </a:bodyPr>
          <a:lstStyle/>
          <a:p>
            <a:pPr indent="457200"/>
            <a:r>
              <a:rPr lang="en-GB" sz="1200" b="1" dirty="0">
                <a:latin typeface="Letter-join Plus 36" panose="02000505000000020003" pitchFamily="50" charset="0"/>
                <a:ea typeface="Times New Roman" panose="02020603050405020304" pitchFamily="18" charset="0"/>
              </a:rPr>
              <a:t>PE Kit: </a:t>
            </a:r>
          </a:p>
          <a:p>
            <a:pPr indent="457200"/>
            <a:r>
              <a:rPr lang="en-GB" sz="1200" dirty="0">
                <a:latin typeface="Letter-join Plus 36" panose="02000505000000020003" pitchFamily="50" charset="0"/>
                <a:ea typeface="Times New Roman" panose="02020603050405020304" pitchFamily="18" charset="0"/>
              </a:rPr>
              <a:t>Maroon t-shirt with Hillside lettering, </a:t>
            </a:r>
            <a:r>
              <a:rPr lang="en-GB" sz="1200" u="sng" dirty="0">
                <a:latin typeface="Letter-join Plus 36" panose="02000505000000020003" pitchFamily="50" charset="0"/>
                <a:ea typeface="Times New Roman" panose="02020603050405020304" pitchFamily="18" charset="0"/>
              </a:rPr>
              <a:t>plain black shorts </a:t>
            </a:r>
          </a:p>
          <a:p>
            <a:pPr indent="457200"/>
            <a:r>
              <a:rPr lang="en-GB" sz="1200" u="sng" dirty="0">
                <a:latin typeface="Letter-join Plus 36" panose="02000505000000020003" pitchFamily="50" charset="0"/>
                <a:ea typeface="Times New Roman" panose="02020603050405020304" pitchFamily="18" charset="0"/>
              </a:rPr>
              <a:t>or tracksuit bottoms (no stripes or logos)</a:t>
            </a:r>
            <a:r>
              <a:rPr lang="en-GB" sz="1200" dirty="0">
                <a:latin typeface="Letter-join Plus 36" panose="02000505000000020003" pitchFamily="50" charset="0"/>
                <a:ea typeface="Times New Roman" panose="02020603050405020304" pitchFamily="18" charset="0"/>
              </a:rPr>
              <a:t> and trainers</a:t>
            </a:r>
          </a:p>
          <a:p>
            <a:pPr indent="457200"/>
            <a:r>
              <a:rPr lang="en-GB" sz="1200" dirty="0">
                <a:latin typeface="Letter-join Plus 36" panose="02000505000000020003" pitchFamily="50" charset="0"/>
                <a:ea typeface="Times New Roman" panose="02020603050405020304" pitchFamily="18" charset="0"/>
              </a:rPr>
              <a:t>with plain socks.</a:t>
            </a:r>
          </a:p>
          <a:p>
            <a:pPr indent="457200"/>
            <a:endParaRPr lang="en-GB" sz="1400" dirty="0">
              <a:latin typeface="Letter-join Plus 36" panose="02000505000000020003" pitchFamily="50" charset="0"/>
              <a:ea typeface="Times New Roman" panose="02020603050405020304" pitchFamily="18" charset="0"/>
            </a:endParaRPr>
          </a:p>
          <a:p>
            <a:pPr indent="457200">
              <a:spcAft>
                <a:spcPts val="0"/>
              </a:spcAft>
            </a:pPr>
            <a:r>
              <a:rPr lang="en-GB" sz="1200" b="1" dirty="0">
                <a:latin typeface="Letter-join Plus 36" panose="02000505000000020003" pitchFamily="50" charset="0"/>
                <a:ea typeface="Times New Roman" panose="02020603050405020304" pitchFamily="18" charset="0"/>
              </a:rPr>
              <a:t>Hair:</a:t>
            </a:r>
            <a:endParaRPr lang="en-GB" sz="1400" b="1" dirty="0">
              <a:latin typeface="Letter-join Plus 36" panose="02000505000000020003" pitchFamily="50" charset="0"/>
              <a:ea typeface="Times New Roman" panose="02020603050405020304" pitchFamily="18" charset="0"/>
            </a:endParaRPr>
          </a:p>
          <a:p>
            <a:pPr indent="457200">
              <a:spcAft>
                <a:spcPts val="0"/>
              </a:spcAft>
            </a:pPr>
            <a:r>
              <a:rPr lang="en-GB" sz="1200" dirty="0">
                <a:latin typeface="Letter-join Plus 36" panose="02000505000000020003" pitchFamily="50" charset="0"/>
                <a:ea typeface="Times New Roman" panose="02020603050405020304" pitchFamily="18" charset="0"/>
              </a:rPr>
              <a:t>Long hair (below shoulder length) must be tied back.  </a:t>
            </a:r>
            <a:endParaRPr lang="en-GB" sz="1200" b="1" dirty="0">
              <a:latin typeface="Letter-join Plus 36" panose="02000505000000020003" pitchFamily="50" charset="0"/>
              <a:ea typeface="Times New Roman" panose="02020603050405020304" pitchFamily="18" charset="0"/>
            </a:endParaRPr>
          </a:p>
          <a:p>
            <a:pPr indent="457200">
              <a:spcAft>
                <a:spcPts val="0"/>
              </a:spcAft>
            </a:pPr>
            <a:endParaRPr lang="en-GB" sz="1400" dirty="0">
              <a:latin typeface="Letter-join Plus 36" panose="02000505000000020003" pitchFamily="50" charset="0"/>
              <a:ea typeface="Times New Roman" panose="02020603050405020304" pitchFamily="18" charset="0"/>
            </a:endParaRPr>
          </a:p>
          <a:p>
            <a:pPr marL="457200">
              <a:spcAft>
                <a:spcPts val="0"/>
              </a:spcAft>
            </a:pPr>
            <a:r>
              <a:rPr lang="en-GB" sz="1200" b="1" dirty="0">
                <a:latin typeface="Letter-join Plus 36" panose="02000505000000020003" pitchFamily="50" charset="0"/>
                <a:ea typeface="Times New Roman" panose="02020603050405020304" pitchFamily="18" charset="0"/>
              </a:rPr>
              <a:t>Earrings for PE:</a:t>
            </a:r>
            <a:endParaRPr lang="en-GB" sz="1400" b="1" dirty="0">
              <a:latin typeface="Letter-join Plus 36" panose="02000505000000020003" pitchFamily="50" charset="0"/>
              <a:ea typeface="Times New Roman" panose="02020603050405020304" pitchFamily="18" charset="0"/>
            </a:endParaRPr>
          </a:p>
          <a:p>
            <a:pPr marL="457200">
              <a:spcAft>
                <a:spcPts val="0"/>
              </a:spcAft>
            </a:pPr>
            <a:r>
              <a:rPr lang="en-GB" sz="1200" dirty="0">
                <a:latin typeface="Letter-join Plus 36" panose="02000505000000020003" pitchFamily="50" charset="0"/>
                <a:ea typeface="Times New Roman" panose="02020603050405020304" pitchFamily="18" charset="0"/>
              </a:rPr>
              <a:t>All forms of body piercing </a:t>
            </a:r>
            <a:r>
              <a:rPr lang="en-GB" sz="1200" dirty="0" smtClean="0">
                <a:latin typeface="Letter-join Plus 36" panose="02000505000000020003" pitchFamily="50" charset="0"/>
                <a:ea typeface="Times New Roman" panose="02020603050405020304" pitchFamily="18" charset="0"/>
              </a:rPr>
              <a:t>must</a:t>
            </a:r>
            <a:r>
              <a:rPr lang="en-GB" sz="1200" dirty="0" smtClean="0">
                <a:latin typeface="Letter-join Plus 36" panose="02000505000000020003" pitchFamily="50" charset="0"/>
                <a:ea typeface="Times New Roman" panose="02020603050405020304" pitchFamily="18" charset="0"/>
              </a:rPr>
              <a:t> </a:t>
            </a:r>
            <a:r>
              <a:rPr lang="en-GB" sz="1200" dirty="0">
                <a:latin typeface="Letter-join Plus 36" panose="02000505000000020003" pitchFamily="50" charset="0"/>
                <a:ea typeface="Times New Roman" panose="02020603050405020304" pitchFamily="18" charset="0"/>
              </a:rPr>
              <a:t>be removed before children take part in physical education or undertake any physical </a:t>
            </a:r>
            <a:r>
              <a:rPr lang="en-GB" sz="1200" dirty="0" smtClean="0">
                <a:latin typeface="Letter-join Plus 36" panose="02000505000000020003" pitchFamily="50" charset="0"/>
                <a:ea typeface="Times New Roman" panose="02020603050405020304" pitchFamily="18" charset="0"/>
              </a:rPr>
              <a:t>activities</a:t>
            </a:r>
            <a:r>
              <a:rPr lang="en-GB" sz="1200" dirty="0" smtClean="0">
                <a:latin typeface="Letter-join Plus 36" panose="02000505000000020003" pitchFamily="50" charset="0"/>
                <a:ea typeface="Times New Roman" panose="02020603050405020304" pitchFamily="18" charset="0"/>
              </a:rPr>
              <a:t>, unless discussed with Mr Mellor.</a:t>
            </a:r>
            <a:endParaRPr lang="en-GB" sz="1400" dirty="0">
              <a:effectLst/>
              <a:latin typeface="Letter-join Plus 36" panose="02000505000000020003" pitchFamily="50" charset="0"/>
              <a:ea typeface="Times New Roman" panose="02020603050405020304" pitchFamily="18" charset="0"/>
            </a:endParaRPr>
          </a:p>
        </p:txBody>
      </p:sp>
    </p:spTree>
    <p:extLst>
      <p:ext uri="{BB962C8B-B14F-4D97-AF65-F5344CB8AC3E}">
        <p14:creationId xmlns:p14="http://schemas.microsoft.com/office/powerpoint/2010/main" val="69593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87314"/>
            <a:ext cx="7632848" cy="584775"/>
          </a:xfrm>
          <a:prstGeom prst="rect">
            <a:avLst/>
          </a:prstGeom>
        </p:spPr>
        <p:txBody>
          <a:bodyPr wrap="square">
            <a:spAutoFit/>
          </a:bodyPr>
          <a:lstStyle/>
          <a:p>
            <a:endParaRPr lang="en-GB" sz="1600" dirty="0">
              <a:latin typeface="Letter-join 36" panose="02000805000000020003" pitchFamily="50" charset="0"/>
            </a:endParaRPr>
          </a:p>
          <a:p>
            <a:pPr marL="285750" indent="-285750">
              <a:buFont typeface="Arial" panose="020B0604020202020204" pitchFamily="34" charset="0"/>
              <a:buChar char="•"/>
            </a:pPr>
            <a:endParaRPr lang="en-GB" sz="1600" dirty="0">
              <a:latin typeface="Letter-join 36" panose="02000805000000020003" pitchFamily="50" charset="0"/>
            </a:endParaRPr>
          </a:p>
        </p:txBody>
      </p:sp>
      <p:sp>
        <p:nvSpPr>
          <p:cNvPr id="5" name="Title 1"/>
          <p:cNvSpPr>
            <a:spLocks noGrp="1"/>
          </p:cNvSpPr>
          <p:nvPr>
            <p:ph type="title"/>
          </p:nvPr>
        </p:nvSpPr>
        <p:spPr>
          <a:xfrm>
            <a:off x="539552" y="692696"/>
            <a:ext cx="7632848" cy="584775"/>
          </a:xfrm>
        </p:spPr>
        <p:txBody>
          <a:bodyPr>
            <a:normAutofit fontScale="90000"/>
          </a:bodyPr>
          <a:lstStyle/>
          <a:p>
            <a:r>
              <a:rPr lang="en-GB" sz="3600" u="sng" dirty="0">
                <a:latin typeface="Letter-join Plus 36" panose="02000505000000020003" pitchFamily="50" charset="0"/>
              </a:rPr>
              <a:t>Communication – Dojo</a:t>
            </a:r>
          </a:p>
        </p:txBody>
      </p:sp>
      <p:pic>
        <p:nvPicPr>
          <p:cNvPr id="4" name="Picture 3"/>
          <p:cNvPicPr>
            <a:picLocks noChangeAspect="1"/>
          </p:cNvPicPr>
          <p:nvPr/>
        </p:nvPicPr>
        <p:blipFill>
          <a:blip r:embed="rId2"/>
          <a:stretch>
            <a:fillRect/>
          </a:stretch>
        </p:blipFill>
        <p:spPr>
          <a:xfrm>
            <a:off x="1004663" y="1264489"/>
            <a:ext cx="7128792" cy="5133664"/>
          </a:xfrm>
          <a:prstGeom prst="rect">
            <a:avLst/>
          </a:prstGeom>
        </p:spPr>
      </p:pic>
    </p:spTree>
    <p:extLst>
      <p:ext uri="{BB962C8B-B14F-4D97-AF65-F5344CB8AC3E}">
        <p14:creationId xmlns:p14="http://schemas.microsoft.com/office/powerpoint/2010/main" val="363154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91635"/>
            <a:ext cx="7704856" cy="3754874"/>
          </a:xfrm>
          <a:prstGeom prst="rect">
            <a:avLst/>
          </a:prstGeom>
        </p:spPr>
        <p:txBody>
          <a:bodyPr wrap="square">
            <a:spAutoFit/>
          </a:bodyPr>
          <a:lstStyle/>
          <a:p>
            <a:r>
              <a:rPr lang="en-GB" sz="1400" dirty="0">
                <a:latin typeface="Letter-join Plus 36" panose="02000505000000020003" pitchFamily="50" charset="0"/>
              </a:rPr>
              <a:t>Your child’s weekly maths homework will be in two parts. First, there will be a sheet stuck into a maths homework book linked to the learning from the week’s lessons. Second, your child will need to login to TT Rockstars (Or </a:t>
            </a:r>
            <a:r>
              <a:rPr lang="en-GB" sz="1400" dirty="0" err="1">
                <a:latin typeface="Letter-join Plus 36" panose="02000505000000020003" pitchFamily="50" charset="0"/>
              </a:rPr>
              <a:t>Numbots</a:t>
            </a:r>
            <a:r>
              <a:rPr lang="en-GB" sz="1400" dirty="0">
                <a:latin typeface="Letter-join Plus 36" panose="02000505000000020003" pitchFamily="50" charset="0"/>
              </a:rPr>
              <a:t>) and play three games. The login will be in their reading diary. </a:t>
            </a:r>
          </a:p>
          <a:p>
            <a:endParaRPr lang="en-GB" sz="1400" dirty="0">
              <a:latin typeface="Letter-join Plus 36" panose="02000505000000020003" pitchFamily="50" charset="0"/>
            </a:endParaRPr>
          </a:p>
          <a:p>
            <a:r>
              <a:rPr lang="en-GB" sz="1400" dirty="0">
                <a:latin typeface="Letter-join Plus 36" panose="02000505000000020003" pitchFamily="50" charset="0"/>
              </a:rPr>
              <a:t>Your child will also receive English spelling homework weekly, linked to the phonics sound or spelling rule that they have been learning. In addition, they will be set online spelling homework via Spelling Shed. The login will be in their reading diary. This will help to embed the sound and on the Friday, we will complete a small spelling test.</a:t>
            </a:r>
          </a:p>
          <a:p>
            <a:endParaRPr lang="en-GB" sz="1400" dirty="0">
              <a:latin typeface="Letter-join Plus 36" panose="02000505000000020003" pitchFamily="50" charset="0"/>
            </a:endParaRPr>
          </a:p>
          <a:p>
            <a:r>
              <a:rPr lang="en-GB" sz="1400" dirty="0">
                <a:latin typeface="Letter-join Plus 36" panose="02000505000000020003" pitchFamily="50" charset="0"/>
              </a:rPr>
              <a:t>Your child is expected to read with you at home at least three times a week and this is to be noted in their reading diary. If they read five times a week they are entered in to the Reading Rocket and get a letter home, extra play and a chance to win a bigger prize! We also offer extra prizes to the class that has the most children entered in to the Reading Rocket! If your child finishes their books early, re-reading books and performing books is really useful for developing fluency.</a:t>
            </a:r>
          </a:p>
          <a:p>
            <a:endParaRPr lang="en-GB" sz="1400" dirty="0">
              <a:latin typeface="Letter-join Plus 36" panose="02000505000000020003" pitchFamily="50" charset="0"/>
            </a:endParaRPr>
          </a:p>
          <a:p>
            <a:pPr marL="285750" indent="-285750">
              <a:buFont typeface="Arial" panose="020B0604020202020204" pitchFamily="34" charset="0"/>
              <a:buChar char="•"/>
            </a:pPr>
            <a:endParaRPr lang="en-GB" sz="1400" dirty="0">
              <a:latin typeface="Letter-join Plus 36" panose="02000505000000020003" pitchFamily="50" charset="0"/>
            </a:endParaRPr>
          </a:p>
        </p:txBody>
      </p:sp>
      <p:sp>
        <p:nvSpPr>
          <p:cNvPr id="5" name="Title 1"/>
          <p:cNvSpPr>
            <a:spLocks noGrp="1"/>
          </p:cNvSpPr>
          <p:nvPr>
            <p:ph type="title"/>
          </p:nvPr>
        </p:nvSpPr>
        <p:spPr>
          <a:xfrm>
            <a:off x="630129" y="497367"/>
            <a:ext cx="7632848" cy="1080120"/>
          </a:xfrm>
        </p:spPr>
        <p:txBody>
          <a:bodyPr>
            <a:normAutofit/>
          </a:bodyPr>
          <a:lstStyle/>
          <a:p>
            <a:r>
              <a:rPr lang="en-GB" sz="3600" u="sng" dirty="0">
                <a:latin typeface="Letter-join Plus 36" panose="02000505000000020003" pitchFamily="50" charset="0"/>
              </a:rPr>
              <a:t>Homework and Reading</a:t>
            </a:r>
          </a:p>
        </p:txBody>
      </p:sp>
      <p:pic>
        <p:nvPicPr>
          <p:cNvPr id="4" name="Picture 3"/>
          <p:cNvPicPr>
            <a:picLocks noChangeAspect="1"/>
          </p:cNvPicPr>
          <p:nvPr/>
        </p:nvPicPr>
        <p:blipFill>
          <a:blip r:embed="rId2"/>
          <a:stretch>
            <a:fillRect/>
          </a:stretch>
        </p:blipFill>
        <p:spPr>
          <a:xfrm>
            <a:off x="3648679" y="4920557"/>
            <a:ext cx="2532267" cy="1317463"/>
          </a:xfrm>
          <a:prstGeom prst="rect">
            <a:avLst/>
          </a:prstGeom>
        </p:spPr>
      </p:pic>
      <p:pic>
        <p:nvPicPr>
          <p:cNvPr id="6" name="Picture 5"/>
          <p:cNvPicPr>
            <a:picLocks noChangeAspect="1"/>
          </p:cNvPicPr>
          <p:nvPr/>
        </p:nvPicPr>
        <p:blipFill>
          <a:blip r:embed="rId3"/>
          <a:stretch>
            <a:fillRect/>
          </a:stretch>
        </p:blipFill>
        <p:spPr>
          <a:xfrm>
            <a:off x="896022" y="4908508"/>
            <a:ext cx="2687018" cy="1295989"/>
          </a:xfrm>
          <a:prstGeom prst="rect">
            <a:avLst/>
          </a:prstGeom>
        </p:spPr>
      </p:pic>
      <p:pic>
        <p:nvPicPr>
          <p:cNvPr id="7" name="Picture 6"/>
          <p:cNvPicPr>
            <a:picLocks noChangeAspect="1"/>
          </p:cNvPicPr>
          <p:nvPr/>
        </p:nvPicPr>
        <p:blipFill>
          <a:blip r:embed="rId4"/>
          <a:stretch>
            <a:fillRect/>
          </a:stretch>
        </p:blipFill>
        <p:spPr>
          <a:xfrm>
            <a:off x="6278553" y="4879052"/>
            <a:ext cx="1984424" cy="1325445"/>
          </a:xfrm>
          <a:prstGeom prst="rect">
            <a:avLst/>
          </a:prstGeom>
        </p:spPr>
      </p:pic>
    </p:spTree>
    <p:extLst>
      <p:ext uri="{BB962C8B-B14F-4D97-AF65-F5344CB8AC3E}">
        <p14:creationId xmlns:p14="http://schemas.microsoft.com/office/powerpoint/2010/main" val="116002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9240" y="620688"/>
            <a:ext cx="7632848" cy="108012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u="sng" dirty="0">
                <a:latin typeface="Letter-join 36" panose="02000805000000020003" pitchFamily="50" charset="0"/>
              </a:rPr>
              <a:t>Reminders</a:t>
            </a:r>
          </a:p>
        </p:txBody>
      </p:sp>
      <p:sp>
        <p:nvSpPr>
          <p:cNvPr id="6" name="Rectangle 5"/>
          <p:cNvSpPr/>
          <p:nvPr/>
        </p:nvSpPr>
        <p:spPr>
          <a:xfrm>
            <a:off x="1115616" y="1700808"/>
            <a:ext cx="6840760" cy="3970318"/>
          </a:xfrm>
          <a:prstGeom prst="rect">
            <a:avLst/>
          </a:prstGeom>
        </p:spPr>
        <p:txBody>
          <a:bodyPr wrap="square">
            <a:spAutoFit/>
          </a:bodyPr>
          <a:lstStyle/>
          <a:p>
            <a:r>
              <a:rPr lang="en-GB" sz="1700" dirty="0">
                <a:latin typeface="Letter-join Plus 36" panose="02000505000000020003" pitchFamily="50" charset="0"/>
              </a:rPr>
              <a:t>Nursery, Reception, Year One and Year Two are provided with a piece of fruit for their snack each day. Children are welcome to bring their own healthy snack in to eat at playtime should they prefer. This can be a piece of fruit/ breakfast bar etc. (we are a nut free school so no items containing nuts and no chocolate/ crisps please)</a:t>
            </a:r>
          </a:p>
          <a:p>
            <a:endParaRPr lang="en-GB" sz="1700" dirty="0">
              <a:latin typeface="Letter-join Plus 36" panose="02000505000000020003" pitchFamily="50" charset="0"/>
            </a:endParaRPr>
          </a:p>
          <a:p>
            <a:r>
              <a:rPr lang="en-GB" sz="1700" dirty="0">
                <a:latin typeface="Letter-join Plus 36" panose="02000505000000020003" pitchFamily="50" charset="0"/>
              </a:rPr>
              <a:t>Each child should have a water bottle in school each day (please no glass). This is to be taken home each day and brought back in refilled with water only. It can be refilled throughout the day from our water dispensers. </a:t>
            </a:r>
          </a:p>
          <a:p>
            <a:endParaRPr lang="en-GB" sz="1700" dirty="0">
              <a:latin typeface="Letter-join Plus 36" panose="02000505000000020003" pitchFamily="50" charset="0"/>
            </a:endParaRPr>
          </a:p>
          <a:p>
            <a:r>
              <a:rPr lang="en-GB" sz="1700" dirty="0">
                <a:latin typeface="Letter-join Plus 36" panose="02000505000000020003" pitchFamily="50" charset="0"/>
              </a:rPr>
              <a:t>Please send your child with appropriate clothing for</a:t>
            </a:r>
          </a:p>
          <a:p>
            <a:r>
              <a:rPr lang="en-GB" sz="1700" dirty="0">
                <a:latin typeface="Letter-join Plus 36" panose="02000505000000020003" pitchFamily="50" charset="0"/>
              </a:rPr>
              <a:t>the weather – coats, hats, gloves, sun hats, sun cream </a:t>
            </a:r>
          </a:p>
          <a:p>
            <a:r>
              <a:rPr lang="en-GB" sz="1700" dirty="0">
                <a:latin typeface="Letter-join Plus 36" panose="02000505000000020003" pitchFamily="50" charset="0"/>
              </a:rPr>
              <a:t>as appropriate. Thank you! </a:t>
            </a:r>
          </a:p>
          <a:p>
            <a:endParaRPr lang="en-GB" sz="1400" dirty="0">
              <a:latin typeface="Letterjoin-Air Plus 36" panose="02000805000000020003" pitchFamily="50" charset="0"/>
            </a:endParaRPr>
          </a:p>
        </p:txBody>
      </p:sp>
      <p:pic>
        <p:nvPicPr>
          <p:cNvPr id="7" name="Picture 2" descr="Image">
            <a:extLst>
              <a:ext uri="{FF2B5EF4-FFF2-40B4-BE49-F238E27FC236}">
                <a16:creationId xmlns:a16="http://schemas.microsoft.com/office/drawing/2014/main" id="{9303AA4A-9492-42FB-A3EA-2E7D30865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4459">
            <a:off x="7080810" y="4405962"/>
            <a:ext cx="1233488" cy="1970979"/>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extLst>
      <p:ext uri="{BB962C8B-B14F-4D97-AF65-F5344CB8AC3E}">
        <p14:creationId xmlns:p14="http://schemas.microsoft.com/office/powerpoint/2010/main" val="307841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196752"/>
            <a:ext cx="7632848" cy="108012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u="sng" dirty="0">
                <a:latin typeface="Letter-join Plus 36" panose="02000505000000020003" pitchFamily="50" charset="0"/>
              </a:rPr>
              <a:t>Behaviour</a:t>
            </a:r>
            <a:endParaRPr lang="en-GB" sz="3600" dirty="0">
              <a:latin typeface="Letter-join Plus 36" panose="02000505000000020003" pitchFamily="50" charset="0"/>
            </a:endParaRPr>
          </a:p>
          <a:p>
            <a:endParaRPr lang="en-GB" sz="3600" dirty="0">
              <a:latin typeface="Letter-join 36" panose="02000805000000020003" pitchFamily="50" charset="0"/>
            </a:endParaRPr>
          </a:p>
        </p:txBody>
      </p:sp>
      <p:sp>
        <p:nvSpPr>
          <p:cNvPr id="4" name="Title 1"/>
          <p:cNvSpPr txBox="1">
            <a:spLocks/>
          </p:cNvSpPr>
          <p:nvPr/>
        </p:nvSpPr>
        <p:spPr>
          <a:xfrm>
            <a:off x="1079875" y="4437112"/>
            <a:ext cx="7200800" cy="108012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1800" dirty="0">
                <a:latin typeface="Letter-join Plus 36" panose="02000505000000020003" pitchFamily="50" charset="0"/>
              </a:rPr>
              <a:t>Children are expected to follow our Hillside Rules to: </a:t>
            </a:r>
          </a:p>
          <a:p>
            <a:endParaRPr lang="en-GB" sz="1800" dirty="0">
              <a:latin typeface="Letter-join Plus 36" panose="02000505000000020003" pitchFamily="50" charset="0"/>
            </a:endParaRPr>
          </a:p>
          <a:p>
            <a:r>
              <a:rPr lang="en-GB" sz="1800" dirty="0">
                <a:latin typeface="Letter-join Plus 36" panose="02000505000000020003" pitchFamily="50" charset="0"/>
              </a:rPr>
              <a:t>Stay Safe</a:t>
            </a:r>
          </a:p>
          <a:p>
            <a:r>
              <a:rPr lang="en-GB" sz="1800" dirty="0">
                <a:latin typeface="Letter-join Plus 36" panose="02000505000000020003" pitchFamily="50" charset="0"/>
              </a:rPr>
              <a:t>Show Respect </a:t>
            </a:r>
          </a:p>
          <a:p>
            <a:r>
              <a:rPr lang="en-GB" sz="1800" dirty="0">
                <a:latin typeface="Letter-join Plus 36" panose="02000505000000020003" pitchFamily="50" charset="0"/>
              </a:rPr>
              <a:t>Be kind</a:t>
            </a:r>
          </a:p>
          <a:p>
            <a:pPr algn="l"/>
            <a:endParaRPr lang="en-GB" sz="1800" dirty="0">
              <a:latin typeface="Letter-join Plus 36" panose="02000505000000020003" pitchFamily="50" charset="0"/>
            </a:endParaRPr>
          </a:p>
          <a:p>
            <a:pPr algn="l"/>
            <a:r>
              <a:rPr lang="en-GB" sz="1600" dirty="0">
                <a:latin typeface="Letter-join Plus 36" panose="02000505000000020003" pitchFamily="50" charset="0"/>
              </a:rPr>
              <a:t>Positive behaviour is rewarded at Hillside in lots of ways including: </a:t>
            </a:r>
          </a:p>
          <a:p>
            <a:pPr marL="571500" indent="-571500" algn="l">
              <a:buFont typeface="Arial" panose="020B0604020202020204" pitchFamily="34" charset="0"/>
              <a:buChar char="•"/>
            </a:pPr>
            <a:r>
              <a:rPr lang="en-GB" sz="1600" dirty="0">
                <a:latin typeface="Letter-join Plus 36" panose="02000505000000020003" pitchFamily="50" charset="0"/>
              </a:rPr>
              <a:t>Marbles for top teams and individual behaviour! </a:t>
            </a:r>
          </a:p>
          <a:p>
            <a:pPr marL="571500" indent="-571500" algn="l">
              <a:buFont typeface="Arial" panose="020B0604020202020204" pitchFamily="34" charset="0"/>
              <a:buChar char="•"/>
            </a:pPr>
            <a:r>
              <a:rPr lang="en-GB" sz="1600" dirty="0">
                <a:latin typeface="Letter-join Plus 36" panose="02000505000000020003" pitchFamily="50" charset="0"/>
              </a:rPr>
              <a:t>End of the week treats!</a:t>
            </a:r>
          </a:p>
          <a:p>
            <a:pPr marL="571500" indent="-571500" algn="l">
              <a:buFont typeface="Arial" panose="020B0604020202020204" pitchFamily="34" charset="0"/>
              <a:buChar char="•"/>
            </a:pPr>
            <a:r>
              <a:rPr lang="en-GB" sz="1600" dirty="0">
                <a:latin typeface="Letter-join Plus 36" panose="02000505000000020003" pitchFamily="50" charset="0"/>
              </a:rPr>
              <a:t>Head Teacher Certificates and Good Worker Awards!</a:t>
            </a:r>
          </a:p>
          <a:p>
            <a:pPr marL="571500" indent="-571500" algn="l">
              <a:buFont typeface="Arial" panose="020B0604020202020204" pitchFamily="34" charset="0"/>
              <a:buChar char="•"/>
            </a:pPr>
            <a:r>
              <a:rPr lang="en-GB" sz="1600" dirty="0">
                <a:latin typeface="Letter-join Plus 36" panose="02000505000000020003" pitchFamily="50" charset="0"/>
              </a:rPr>
              <a:t>Prize draws for Reading Rocket…</a:t>
            </a:r>
          </a:p>
          <a:p>
            <a:pPr algn="l"/>
            <a:endParaRPr lang="en-GB" sz="1600" dirty="0">
              <a:latin typeface="Letter-join Plus 36" panose="02000505000000020003" pitchFamily="50" charset="0"/>
            </a:endParaRPr>
          </a:p>
          <a:p>
            <a:pPr algn="l"/>
            <a:r>
              <a:rPr lang="en-GB" sz="1600" dirty="0">
                <a:latin typeface="Letter-join Plus 36" panose="02000505000000020003" pitchFamily="50" charset="0"/>
              </a:rPr>
              <a:t>We follow our behaviour consequence system if we need to (see in class) and this is used consistently throughout the school. </a:t>
            </a:r>
          </a:p>
        </p:txBody>
      </p:sp>
      <p:pic>
        <p:nvPicPr>
          <p:cNvPr id="7" name="Picture 2" descr="Hillside_Vecto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039998"/>
            <a:ext cx="745110" cy="879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039745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1">
      <a:dk1>
        <a:srgbClr val="000000"/>
      </a:dk1>
      <a:lt1>
        <a:srgbClr val="FFFFFF"/>
      </a:lt1>
      <a:dk2>
        <a:srgbClr val="C00000"/>
      </a:dk2>
      <a:lt2>
        <a:srgbClr val="C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9a9a00-a290-4288-b116-4b5872e28cb1">
      <Terms xmlns="http://schemas.microsoft.com/office/infopath/2007/PartnerControls"/>
    </lcf76f155ced4ddcb4097134ff3c332f>
    <TaxCatchAll xmlns="2c1cb972-e841-42aa-9921-f27ef866de9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A4156D36BFEA46BAE60ABF9D9F893B" ma:contentTypeVersion="16" ma:contentTypeDescription="Create a new document." ma:contentTypeScope="" ma:versionID="88189ed3757b200bb5e707f570e6b7d4">
  <xsd:schema xmlns:xsd="http://www.w3.org/2001/XMLSchema" xmlns:xs="http://www.w3.org/2001/XMLSchema" xmlns:p="http://schemas.microsoft.com/office/2006/metadata/properties" xmlns:ns2="359a9a00-a290-4288-b116-4b5872e28cb1" xmlns:ns3="2c1cb972-e841-42aa-9921-f27ef866de9a" targetNamespace="http://schemas.microsoft.com/office/2006/metadata/properties" ma:root="true" ma:fieldsID="a2c0cc4cd170283ba8f056eed85a5312" ns2:_="" ns3:_="">
    <xsd:import namespace="359a9a00-a290-4288-b116-4b5872e28cb1"/>
    <xsd:import namespace="2c1cb972-e841-42aa-9921-f27ef866d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a9a00-a290-4288-b116-4b5872e28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d71caf-6ffe-4410-bea3-f3886863b5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1cb972-e841-42aa-9921-f27ef866de9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1397c3-8cba-4bdd-8f62-c29ace5a08a2}" ma:internalName="TaxCatchAll" ma:showField="CatchAllData" ma:web="2c1cb972-e841-42aa-9921-f27ef866d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FD552E-7416-4491-9E10-572E656D4FD6}">
  <ds:schemaRefs>
    <ds:schemaRef ds:uri="http://purl.org/dc/terms/"/>
    <ds:schemaRef ds:uri="http://schemas.openxmlformats.org/package/2006/metadata/core-properties"/>
    <ds:schemaRef ds:uri="http://schemas.microsoft.com/office/2006/documentManagement/types"/>
    <ds:schemaRef ds:uri="b1ba6389-82bf-4821-93fe-bcf19bf66892"/>
    <ds:schemaRef ds:uri="http://purl.org/dc/elements/1.1/"/>
    <ds:schemaRef ds:uri="http://schemas.microsoft.com/office/2006/metadata/properties"/>
    <ds:schemaRef ds:uri="http://schemas.microsoft.com/office/infopath/2007/PartnerControls"/>
    <ds:schemaRef ds:uri="dcb53a4e-3e96-4091-93ec-1c4896477628"/>
    <ds:schemaRef ds:uri="http://www.w3.org/XML/1998/namespace"/>
    <ds:schemaRef ds:uri="http://purl.org/dc/dcmitype/"/>
  </ds:schemaRefs>
</ds:datastoreItem>
</file>

<file path=customXml/itemProps2.xml><?xml version="1.0" encoding="utf-8"?>
<ds:datastoreItem xmlns:ds="http://schemas.openxmlformats.org/officeDocument/2006/customXml" ds:itemID="{E5192FFE-1472-4C42-94AB-40D74B6C0DA1}"/>
</file>

<file path=customXml/itemProps3.xml><?xml version="1.0" encoding="utf-8"?>
<ds:datastoreItem xmlns:ds="http://schemas.openxmlformats.org/officeDocument/2006/customXml" ds:itemID="{AFF69ACA-D692-485B-B67E-A846685F5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Pushpin</Template>
  <TotalTime>37713</TotalTime>
  <Words>970</Words>
  <Application>Microsoft Office PowerPoint</Application>
  <PresentationFormat>On-screen Show (4:3)</PresentationFormat>
  <Paragraphs>96</Paragraphs>
  <Slides>12</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Brush Script MT</vt:lpstr>
      <vt:lpstr>Calibri</vt:lpstr>
      <vt:lpstr>Comic Sans MS</vt:lpstr>
      <vt:lpstr>Constantia</vt:lpstr>
      <vt:lpstr>Franklin Gothic Book</vt:lpstr>
      <vt:lpstr>Letter-join 36</vt:lpstr>
      <vt:lpstr>Letter-join No-Lead 36</vt:lpstr>
      <vt:lpstr>Letter-join Plus 36</vt:lpstr>
      <vt:lpstr>Letterjoin-Air Plus 36</vt:lpstr>
      <vt:lpstr>Rage Italic</vt:lpstr>
      <vt:lpstr>Times New Roman</vt:lpstr>
      <vt:lpstr>Wingdings</vt:lpstr>
      <vt:lpstr>Pushpin</vt:lpstr>
      <vt:lpstr>Meet the Teacher  Year Two  6th September 2022</vt:lpstr>
      <vt:lpstr>Topics During the Year NB: These may be subject to change depending on the needs of the cohort</vt:lpstr>
      <vt:lpstr>Planned Visits and Events NB: Dates will be confirmed closer to the events</vt:lpstr>
      <vt:lpstr>Uniform Expectations</vt:lpstr>
      <vt:lpstr>PE and Music</vt:lpstr>
      <vt:lpstr>Communication – Dojo</vt:lpstr>
      <vt:lpstr>Homework and Reading</vt:lpstr>
      <vt:lpstr>PowerPoint Presentation</vt:lpstr>
      <vt:lpstr>PowerPoint Presentation</vt:lpstr>
      <vt:lpstr>PowerPoint Presentation</vt:lpstr>
      <vt:lpstr>Extra-curricular Clubs NB: Dates and clubs will be confirmed closer to the events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Hillside Assessment System  2015</dc:title>
  <dc:creator>teacher</dc:creator>
  <cp:lastModifiedBy>MELLOR, James</cp:lastModifiedBy>
  <cp:revision>228</cp:revision>
  <cp:lastPrinted>2018-10-02T07:10:09Z</cp:lastPrinted>
  <dcterms:created xsi:type="dcterms:W3CDTF">2015-07-10T19:38:16Z</dcterms:created>
  <dcterms:modified xsi:type="dcterms:W3CDTF">2022-09-06T11:52:18Z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0x010100C5A4156D36BFEA46BAE60ABF9D9F893B</vt:lpwstr>
  </property>
</Properties>
</file>