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256" r:id="rId5"/>
    <p:sldId id="369" r:id="rId6"/>
    <p:sldId id="399" r:id="rId7"/>
    <p:sldId id="393" r:id="rId8"/>
    <p:sldId id="394" r:id="rId9"/>
    <p:sldId id="387" r:id="rId10"/>
    <p:sldId id="388" r:id="rId11"/>
    <p:sldId id="395" r:id="rId12"/>
    <p:sldId id="383" r:id="rId13"/>
    <p:sldId id="396" r:id="rId14"/>
    <p:sldId id="389" r:id="rId15"/>
    <p:sldId id="391" r:id="rId16"/>
    <p:sldId id="398" r:id="rId17"/>
    <p:sldId id="378"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768B1-2391-A5F1-B9E3-75908396B52D}" v="146" dt="2022-09-06T13:58:19.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3394" autoAdjust="0"/>
  </p:normalViewPr>
  <p:slideViewPr>
    <p:cSldViewPr>
      <p:cViewPr varScale="1">
        <p:scale>
          <a:sx n="73" d="100"/>
          <a:sy n="73" d="100"/>
        </p:scale>
        <p:origin x="13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Nelson" userId="S::knelson@hillsideprimary.org.uk::da1f8c03-ed0d-4d50-9702-4d03828d4098" providerId="AD" clId="Web-{CC0768B1-2391-A5F1-B9E3-75908396B52D}"/>
    <pc:docChg chg="addSld modSld">
      <pc:chgData name="Kelly Nelson" userId="S::knelson@hillsideprimary.org.uk::da1f8c03-ed0d-4d50-9702-4d03828d4098" providerId="AD" clId="Web-{CC0768B1-2391-A5F1-B9E3-75908396B52D}" dt="2022-09-06T13:58:19.930" v="108" actId="1076"/>
      <pc:docMkLst>
        <pc:docMk/>
      </pc:docMkLst>
      <pc:sldChg chg="addSp modSp">
        <pc:chgData name="Kelly Nelson" userId="S::knelson@hillsideprimary.org.uk::da1f8c03-ed0d-4d50-9702-4d03828d4098" providerId="AD" clId="Web-{CC0768B1-2391-A5F1-B9E3-75908396B52D}" dt="2022-09-06T13:58:19.930" v="108" actId="1076"/>
        <pc:sldMkLst>
          <pc:docMk/>
          <pc:sldMk cId="667599069" sldId="369"/>
        </pc:sldMkLst>
        <pc:spChg chg="mod">
          <ac:chgData name="Kelly Nelson" userId="S::knelson@hillsideprimary.org.uk::da1f8c03-ed0d-4d50-9702-4d03828d4098" providerId="AD" clId="Web-{CC0768B1-2391-A5F1-B9E3-75908396B52D}" dt="2022-09-06T07:10:30.722" v="2" actId="1076"/>
          <ac:spMkLst>
            <pc:docMk/>
            <pc:sldMk cId="667599069" sldId="369"/>
            <ac:spMk id="2" creationId="{00000000-0000-0000-0000-000000000000}"/>
          </ac:spMkLst>
        </pc:spChg>
        <pc:picChg chg="add mod modCrop">
          <ac:chgData name="Kelly Nelson" userId="S::knelson@hillsideprimary.org.uk::da1f8c03-ed0d-4d50-9702-4d03828d4098" providerId="AD" clId="Web-{CC0768B1-2391-A5F1-B9E3-75908396B52D}" dt="2022-09-06T13:58:19.930" v="108" actId="1076"/>
          <ac:picMkLst>
            <pc:docMk/>
            <pc:sldMk cId="667599069" sldId="369"/>
            <ac:picMk id="4" creationId="{F1990FD0-650E-5BB8-CEBC-3C729B4AC0F9}"/>
          </ac:picMkLst>
        </pc:picChg>
        <pc:picChg chg="mod modCrop">
          <ac:chgData name="Kelly Nelson" userId="S::knelson@hillsideprimary.org.uk::da1f8c03-ed0d-4d50-9702-4d03828d4098" providerId="AD" clId="Web-{CC0768B1-2391-A5F1-B9E3-75908396B52D}" dt="2022-09-06T07:11:47.255" v="20" actId="1076"/>
          <ac:picMkLst>
            <pc:docMk/>
            <pc:sldMk cId="667599069" sldId="369"/>
            <ac:picMk id="5" creationId="{00000000-0000-0000-0000-000000000000}"/>
          </ac:picMkLst>
        </pc:picChg>
      </pc:sldChg>
      <pc:sldChg chg="modSp">
        <pc:chgData name="Kelly Nelson" userId="S::knelson@hillsideprimary.org.uk::da1f8c03-ed0d-4d50-9702-4d03828d4098" providerId="AD" clId="Web-{CC0768B1-2391-A5F1-B9E3-75908396B52D}" dt="2022-09-06T11:16:59.143" v="106" actId="1076"/>
        <pc:sldMkLst>
          <pc:docMk/>
          <pc:sldMk cId="1475947257" sldId="387"/>
        </pc:sldMkLst>
        <pc:spChg chg="mod">
          <ac:chgData name="Kelly Nelson" userId="S::knelson@hillsideprimary.org.uk::da1f8c03-ed0d-4d50-9702-4d03828d4098" providerId="AD" clId="Web-{CC0768B1-2391-A5F1-B9E3-75908396B52D}" dt="2022-09-06T11:16:59.143" v="106" actId="1076"/>
          <ac:spMkLst>
            <pc:docMk/>
            <pc:sldMk cId="1475947257" sldId="387"/>
            <ac:spMk id="2" creationId="{00000000-0000-0000-0000-000000000000}"/>
          </ac:spMkLst>
        </pc:spChg>
        <pc:spChg chg="mod">
          <ac:chgData name="Kelly Nelson" userId="S::knelson@hillsideprimary.org.uk::da1f8c03-ed0d-4d50-9702-4d03828d4098" providerId="AD" clId="Web-{CC0768B1-2391-A5F1-B9E3-75908396B52D}" dt="2022-09-06T11:16:30.548" v="99" actId="20577"/>
          <ac:spMkLst>
            <pc:docMk/>
            <pc:sldMk cId="1475947257" sldId="387"/>
            <ac:spMk id="5" creationId="{00000000-0000-0000-0000-000000000000}"/>
          </ac:spMkLst>
        </pc:spChg>
      </pc:sldChg>
      <pc:sldChg chg="modSp">
        <pc:chgData name="Kelly Nelson" userId="S::knelson@hillsideprimary.org.uk::da1f8c03-ed0d-4d50-9702-4d03828d4098" providerId="AD" clId="Web-{CC0768B1-2391-A5F1-B9E3-75908396B52D}" dt="2022-09-06T11:14:26.498" v="71" actId="14100"/>
        <pc:sldMkLst>
          <pc:docMk/>
          <pc:sldMk cId="3078410880" sldId="389"/>
        </pc:sldMkLst>
        <pc:spChg chg="mod">
          <ac:chgData name="Kelly Nelson" userId="S::knelson@hillsideprimary.org.uk::da1f8c03-ed0d-4d50-9702-4d03828d4098" providerId="AD" clId="Web-{CC0768B1-2391-A5F1-B9E3-75908396B52D}" dt="2022-09-06T11:14:26.498" v="71" actId="14100"/>
          <ac:spMkLst>
            <pc:docMk/>
            <pc:sldMk cId="3078410880" sldId="389"/>
            <ac:spMk id="6" creationId="{00000000-0000-0000-0000-000000000000}"/>
          </ac:spMkLst>
        </pc:spChg>
      </pc:sldChg>
      <pc:sldChg chg="modSp">
        <pc:chgData name="Kelly Nelson" userId="S::knelson@hillsideprimary.org.uk::da1f8c03-ed0d-4d50-9702-4d03828d4098" providerId="AD" clId="Web-{CC0768B1-2391-A5F1-B9E3-75908396B52D}" dt="2022-09-06T11:15:02.030" v="75" actId="1076"/>
        <pc:sldMkLst>
          <pc:docMk/>
          <pc:sldMk cId="1503974534" sldId="391"/>
        </pc:sldMkLst>
        <pc:spChg chg="mod">
          <ac:chgData name="Kelly Nelson" userId="S::knelson@hillsideprimary.org.uk::da1f8c03-ed0d-4d50-9702-4d03828d4098" providerId="AD" clId="Web-{CC0768B1-2391-A5F1-B9E3-75908396B52D}" dt="2022-09-06T11:14:59.780" v="74" actId="14100"/>
          <ac:spMkLst>
            <pc:docMk/>
            <pc:sldMk cId="1503974534" sldId="391"/>
            <ac:spMk id="4" creationId="{00000000-0000-0000-0000-000000000000}"/>
          </ac:spMkLst>
        </pc:spChg>
        <pc:picChg chg="mod">
          <ac:chgData name="Kelly Nelson" userId="S::knelson@hillsideprimary.org.uk::da1f8c03-ed0d-4d50-9702-4d03828d4098" providerId="AD" clId="Web-{CC0768B1-2391-A5F1-B9E3-75908396B52D}" dt="2022-09-06T11:15:02.030" v="75" actId="1076"/>
          <ac:picMkLst>
            <pc:docMk/>
            <pc:sldMk cId="1503974534" sldId="391"/>
            <ac:picMk id="7" creationId="{00000000-0000-0000-0000-000000000000}"/>
          </ac:picMkLst>
        </pc:picChg>
      </pc:sldChg>
      <pc:sldChg chg="modSp">
        <pc:chgData name="Kelly Nelson" userId="S::knelson@hillsideprimary.org.uk::da1f8c03-ed0d-4d50-9702-4d03828d4098" providerId="AD" clId="Web-{CC0768B1-2391-A5F1-B9E3-75908396B52D}" dt="2022-09-06T07:12:00.943" v="24" actId="1076"/>
        <pc:sldMkLst>
          <pc:docMk/>
          <pc:sldMk cId="3561669731" sldId="393"/>
        </pc:sldMkLst>
        <pc:picChg chg="mod">
          <ac:chgData name="Kelly Nelson" userId="S::knelson@hillsideprimary.org.uk::da1f8c03-ed0d-4d50-9702-4d03828d4098" providerId="AD" clId="Web-{CC0768B1-2391-A5F1-B9E3-75908396B52D}" dt="2022-09-06T07:12:00.943" v="24" actId="1076"/>
          <ac:picMkLst>
            <pc:docMk/>
            <pc:sldMk cId="3561669731" sldId="393"/>
            <ac:picMk id="4" creationId="{00000000-0000-0000-0000-000000000000}"/>
          </ac:picMkLst>
        </pc:picChg>
      </pc:sldChg>
      <pc:sldChg chg="modSp">
        <pc:chgData name="Kelly Nelson" userId="S::knelson@hillsideprimary.org.uk::da1f8c03-ed0d-4d50-9702-4d03828d4098" providerId="AD" clId="Web-{CC0768B1-2391-A5F1-B9E3-75908396B52D}" dt="2022-09-06T12:08:58.057" v="107" actId="20577"/>
        <pc:sldMkLst>
          <pc:docMk/>
          <pc:sldMk cId="695936995" sldId="395"/>
        </pc:sldMkLst>
        <pc:spChg chg="mod">
          <ac:chgData name="Kelly Nelson" userId="S::knelson@hillsideprimary.org.uk::da1f8c03-ed0d-4d50-9702-4d03828d4098" providerId="AD" clId="Web-{CC0768B1-2391-A5F1-B9E3-75908396B52D}" dt="2022-09-06T11:13:49.747" v="67" actId="14100"/>
          <ac:spMkLst>
            <pc:docMk/>
            <pc:sldMk cId="695936995" sldId="395"/>
            <ac:spMk id="3" creationId="{00000000-0000-0000-0000-000000000000}"/>
          </ac:spMkLst>
        </pc:spChg>
        <pc:spChg chg="mod">
          <ac:chgData name="Kelly Nelson" userId="S::knelson@hillsideprimary.org.uk::da1f8c03-ed0d-4d50-9702-4d03828d4098" providerId="AD" clId="Web-{CC0768B1-2391-A5F1-B9E3-75908396B52D}" dt="2022-09-06T12:08:58.057" v="107" actId="20577"/>
          <ac:spMkLst>
            <pc:docMk/>
            <pc:sldMk cId="695936995" sldId="395"/>
            <ac:spMk id="4" creationId="{00000000-0000-0000-0000-000000000000}"/>
          </ac:spMkLst>
        </pc:spChg>
      </pc:sldChg>
      <pc:sldChg chg="modSp">
        <pc:chgData name="Kelly Nelson" userId="S::knelson@hillsideprimary.org.uk::da1f8c03-ed0d-4d50-9702-4d03828d4098" providerId="AD" clId="Web-{CC0768B1-2391-A5F1-B9E3-75908396B52D}" dt="2022-09-06T11:14:10.154" v="70" actId="14100"/>
        <pc:sldMkLst>
          <pc:docMk/>
          <pc:sldMk cId="1160025317" sldId="396"/>
        </pc:sldMkLst>
        <pc:spChg chg="mod">
          <ac:chgData name="Kelly Nelson" userId="S::knelson@hillsideprimary.org.uk::da1f8c03-ed0d-4d50-9702-4d03828d4098" providerId="AD" clId="Web-{CC0768B1-2391-A5F1-B9E3-75908396B52D}" dt="2022-09-06T11:14:10.154" v="70" actId="14100"/>
          <ac:spMkLst>
            <pc:docMk/>
            <pc:sldMk cId="1160025317" sldId="396"/>
            <ac:spMk id="2" creationId="{00000000-0000-0000-0000-000000000000}"/>
          </ac:spMkLst>
        </pc:spChg>
      </pc:sldChg>
      <pc:sldChg chg="addSp delSp modSp add replId">
        <pc:chgData name="Kelly Nelson" userId="S::knelson@hillsideprimary.org.uk::da1f8c03-ed0d-4d50-9702-4d03828d4098" providerId="AD" clId="Web-{CC0768B1-2391-A5F1-B9E3-75908396B52D}" dt="2022-09-06T07:11:44.896" v="19" actId="1076"/>
        <pc:sldMkLst>
          <pc:docMk/>
          <pc:sldMk cId="3947534882" sldId="399"/>
        </pc:sldMkLst>
        <pc:picChg chg="del">
          <ac:chgData name="Kelly Nelson" userId="S::knelson@hillsideprimary.org.uk::da1f8c03-ed0d-4d50-9702-4d03828d4098" providerId="AD" clId="Web-{CC0768B1-2391-A5F1-B9E3-75908396B52D}" dt="2022-09-06T07:11:24.614" v="15"/>
          <ac:picMkLst>
            <pc:docMk/>
            <pc:sldMk cId="3947534882" sldId="399"/>
            <ac:picMk id="4" creationId="{F1990FD0-650E-5BB8-CEBC-3C729B4AC0F9}"/>
          </ac:picMkLst>
        </pc:picChg>
        <pc:picChg chg="del">
          <ac:chgData name="Kelly Nelson" userId="S::knelson@hillsideprimary.org.uk::da1f8c03-ed0d-4d50-9702-4d03828d4098" providerId="AD" clId="Web-{CC0768B1-2391-A5F1-B9E3-75908396B52D}" dt="2022-09-06T07:11:22.911" v="14"/>
          <ac:picMkLst>
            <pc:docMk/>
            <pc:sldMk cId="3947534882" sldId="399"/>
            <ac:picMk id="5" creationId="{00000000-0000-0000-0000-000000000000}"/>
          </ac:picMkLst>
        </pc:picChg>
        <pc:picChg chg="add mod modCrop">
          <ac:chgData name="Kelly Nelson" userId="S::knelson@hillsideprimary.org.uk::da1f8c03-ed0d-4d50-9702-4d03828d4098" providerId="AD" clId="Web-{CC0768B1-2391-A5F1-B9E3-75908396B52D}" dt="2022-09-06T07:11:44.896" v="19" actId="1076"/>
          <ac:picMkLst>
            <pc:docMk/>
            <pc:sldMk cId="3947534882" sldId="399"/>
            <ac:picMk id="7" creationId="{54FA89CA-6E26-9807-6AAD-B09FBA7FA8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2B5BD6-941A-46DF-AC0E-4548CFBEB0A4}" type="datetimeFigureOut">
              <a:rPr lang="en-GB" smtClean="0"/>
              <a:t>07/09/2022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3993709-2252-4F6F-82F1-C032B12C9AD5}" type="slidenum">
              <a:rPr lang="en-GB" smtClean="0"/>
              <a:t>‹#›</a:t>
            </a:fld>
            <a:endParaRPr lang="en-GB"/>
          </a:p>
        </p:txBody>
      </p:sp>
    </p:spTree>
    <p:extLst>
      <p:ext uri="{BB962C8B-B14F-4D97-AF65-F5344CB8AC3E}">
        <p14:creationId xmlns:p14="http://schemas.microsoft.com/office/powerpoint/2010/main" val="416150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993709-2252-4F6F-82F1-C032B12C9AD5}" type="slidenum">
              <a:rPr lang="en-GB" smtClean="0"/>
              <a:t>1</a:t>
            </a:fld>
            <a:endParaRPr lang="en-GB"/>
          </a:p>
        </p:txBody>
      </p:sp>
    </p:spTree>
    <p:extLst>
      <p:ext uri="{BB962C8B-B14F-4D97-AF65-F5344CB8AC3E}">
        <p14:creationId xmlns:p14="http://schemas.microsoft.com/office/powerpoint/2010/main" val="2975233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B9BBDFF-E59A-4A6C-AF92-8EC950ED9EC2}" type="datetimeFigureOut">
              <a:rPr lang="en-GB" smtClean="0"/>
              <a:t>07/09/2022</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6BD9BC3-C315-4BC6-97CF-AD093D35EAF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BBDFF-E59A-4A6C-AF92-8EC950ED9EC2}"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B9BBDFF-E59A-4A6C-AF92-8EC950ED9EC2}"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D9BC3-C315-4BC6-97CF-AD093D35EAF4}"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9BBDFF-E59A-4A6C-AF92-8EC950ED9EC2}" type="datetimeFigureOut">
              <a:rPr lang="en-GB" smtClean="0"/>
              <a:t>07/09/2022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BD9BC3-C315-4BC6-97CF-AD093D35EAF4}"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BBDFF-E59A-4A6C-AF92-8EC950ED9EC2}" type="datetimeFigureOut">
              <a:rPr lang="en-GB" smtClean="0"/>
              <a:t>07/09/2022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BDFF-E59A-4A6C-AF92-8EC950ED9EC2}" type="datetimeFigureOut">
              <a:rPr lang="en-GB" smtClean="0"/>
              <a:t>07/09/2022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B9BBDFF-E59A-4A6C-AF92-8EC950ED9EC2}" type="datetimeFigureOut">
              <a:rPr lang="en-GB" smtClean="0"/>
              <a:t>07/09/2022</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D6BD9BC3-C315-4BC6-97CF-AD093D35EAF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B9BBDFF-E59A-4A6C-AF92-8EC950ED9EC2}" type="datetimeFigureOut">
              <a:rPr lang="en-GB" smtClean="0"/>
              <a:t>07/09/2022</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D6BD9BC3-C315-4BC6-97CF-AD093D35EAF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9BBDFF-E59A-4A6C-AF92-8EC950ED9EC2}" type="datetimeFigureOut">
              <a:rPr lang="en-GB" smtClean="0"/>
              <a:t>07/09/2022</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6BD9BC3-C315-4BC6-97CF-AD093D35EAF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6.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6.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844824"/>
            <a:ext cx="6552728" cy="3096343"/>
          </a:xfrm>
        </p:spPr>
        <p:txBody>
          <a:bodyPr>
            <a:normAutofit fontScale="90000"/>
          </a:bodyPr>
          <a:lstStyle/>
          <a:p>
            <a:r>
              <a:rPr lang="en-GB" sz="5400" b="1" dirty="0">
                <a:latin typeface="Letterjoin-Air Plus 36" panose="02000805000000020003" pitchFamily="50" charset="0"/>
                <a:cs typeface="Arial" panose="020B0604020202020204" pitchFamily="34" charset="0"/>
              </a:rPr>
              <a:t>Meet the Teacher</a:t>
            </a:r>
            <a:br>
              <a:rPr lang="en-GB" sz="5400" b="1" dirty="0">
                <a:latin typeface="Letterjoin-Air Plus 36" panose="02000805000000020003" pitchFamily="50" charset="0"/>
                <a:cs typeface="Arial" panose="020B0604020202020204" pitchFamily="34" charset="0"/>
              </a:rPr>
            </a:br>
            <a:r>
              <a:rPr lang="en-GB" sz="5400" b="1" dirty="0">
                <a:latin typeface="Letterjoin-Air Plus 36" panose="02000805000000020003" pitchFamily="50" charset="0"/>
                <a:cs typeface="Arial" panose="020B0604020202020204" pitchFamily="34" charset="0"/>
              </a:rPr>
              <a:t>Year Three</a:t>
            </a:r>
            <a:br>
              <a:rPr lang="en-GB" sz="5400" b="1" dirty="0">
                <a:latin typeface="Letterjoin-Air Plus 36" panose="02000805000000020003" pitchFamily="50" charset="0"/>
                <a:cs typeface="Arial" panose="020B0604020202020204" pitchFamily="34" charset="0"/>
              </a:rPr>
            </a:br>
            <a:r>
              <a:rPr lang="en-GB" sz="5400" b="1" dirty="0">
                <a:latin typeface="Letterjoin-Air Plus 36" panose="02000805000000020003" pitchFamily="50" charset="0"/>
                <a:cs typeface="Arial" panose="020B0604020202020204" pitchFamily="34" charset="0"/>
              </a:rPr>
              <a:t/>
            </a:r>
            <a:br>
              <a:rPr lang="en-GB" sz="5400" b="1" dirty="0">
                <a:latin typeface="Letterjoin-Air Plus 36" panose="02000805000000020003" pitchFamily="50" charset="0"/>
                <a:cs typeface="Arial" panose="020B0604020202020204" pitchFamily="34" charset="0"/>
              </a:rPr>
            </a:br>
            <a:r>
              <a:rPr lang="en-GB" sz="4900" b="1" dirty="0">
                <a:latin typeface="Letterjoin-Air Plus 36" panose="02000805000000020003" pitchFamily="50" charset="0"/>
                <a:cs typeface="Arial" panose="020B0604020202020204" pitchFamily="34" charset="0"/>
              </a:rPr>
              <a:t>6</a:t>
            </a:r>
            <a:r>
              <a:rPr lang="en-GB" sz="4900" b="1" baseline="30000" dirty="0">
                <a:latin typeface="Letterjoin-Air Plus 36" panose="02000805000000020003" pitchFamily="50" charset="0"/>
                <a:cs typeface="Arial" panose="020B0604020202020204" pitchFamily="34" charset="0"/>
              </a:rPr>
              <a:t>th</a:t>
            </a:r>
            <a:r>
              <a:rPr lang="en-GB" sz="4900" b="1" dirty="0">
                <a:latin typeface="Letterjoin-Air Plus 36" panose="02000805000000020003" pitchFamily="50" charset="0"/>
                <a:cs typeface="Arial" panose="020B0604020202020204" pitchFamily="34" charset="0"/>
              </a:rPr>
              <a:t> September 2022</a:t>
            </a:r>
            <a:endParaRPr lang="en-GB" sz="6600" dirty="0">
              <a:latin typeface="Letterjoin-Air Plus 36" panose="02000805000000020003" pitchFamily="50" charset="0"/>
              <a:cs typeface="Arial" panose="020B0604020202020204" pitchFamily="34" charset="0"/>
            </a:endParaRPr>
          </a:p>
        </p:txBody>
      </p:sp>
      <p:pic>
        <p:nvPicPr>
          <p:cNvPr id="1026" name="Picture 2" descr="Hillside_Vecto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260648"/>
            <a:ext cx="1008112" cy="1189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6416" y="245982"/>
            <a:ext cx="609600" cy="609600"/>
          </a:xfrm>
          <a:prstGeom prst="rect">
            <a:avLst/>
          </a:prstGeom>
        </p:spPr>
      </p:pic>
    </p:spTree>
    <p:extLst>
      <p:ext uri="{BB962C8B-B14F-4D97-AF65-F5344CB8AC3E}">
        <p14:creationId xmlns:p14="http://schemas.microsoft.com/office/powerpoint/2010/main" val="363318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1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43371"/>
            <a:ext cx="7043087" cy="3539430"/>
          </a:xfrm>
          <a:prstGeom prst="rect">
            <a:avLst/>
          </a:prstGeom>
        </p:spPr>
        <p:txBody>
          <a:bodyPr wrap="square" lIns="91440" tIns="45720" rIns="91440" bIns="45720" anchor="t">
            <a:spAutoFit/>
          </a:bodyPr>
          <a:lstStyle/>
          <a:p>
            <a:r>
              <a:rPr lang="en-GB" sz="1400" dirty="0">
                <a:latin typeface="Letter-join 36"/>
              </a:rPr>
              <a:t>Your child will be set Mathematics homework weekly and this will be linked to the learning from the week’s lessons. Children are also asked to complete at least three games on Times Table Rock stars to support their quick recall of times tables. A regular leader board is shared by Mrs Wainwright. The login will be in their reading diary. </a:t>
            </a:r>
            <a:endParaRPr lang="en-GB" sz="1400" dirty="0">
              <a:latin typeface="Letter-join 36" panose="02000805000000020003" pitchFamily="50" charset="0"/>
            </a:endParaRPr>
          </a:p>
          <a:p>
            <a:endParaRPr lang="en-GB" sz="1400" dirty="0">
              <a:latin typeface="Letter-join 36" panose="02000805000000020003" pitchFamily="50" charset="0"/>
            </a:endParaRPr>
          </a:p>
          <a:p>
            <a:pPr algn="just"/>
            <a:r>
              <a:rPr lang="en-GB" sz="1400" dirty="0">
                <a:latin typeface="Letter-join 36" panose="02000805000000020003" pitchFamily="50" charset="0"/>
              </a:rPr>
              <a:t>Your child will also receive English spelling homework every other week, linked to the spelling rules that they have been learning. This will give them the opportunity to practise their spelling and handwriting. In addition, they will be set online spelling homework via Spelling Shed. The login will be in their reading diary. </a:t>
            </a:r>
          </a:p>
          <a:p>
            <a:endParaRPr lang="en-GB" sz="1400" dirty="0">
              <a:latin typeface="Letter-join 36" panose="02000805000000020003" pitchFamily="50" charset="0"/>
            </a:endParaRPr>
          </a:p>
          <a:p>
            <a:pPr algn="just"/>
            <a:r>
              <a:rPr lang="en-GB" sz="1400" dirty="0">
                <a:latin typeface="Letter-join 36" panose="02000805000000020003" pitchFamily="50" charset="0"/>
              </a:rPr>
              <a:t>Your child is expected to read with you at home at least three times a week and this is to be noted in their reading diary. If they read five times a week they are entered in to the Reading Rocket and get a letter home, extra play and a chance to win a bigger prize! We also offer extra prizes to the class that has the most children entered in to the Reading Rocket! </a:t>
            </a:r>
          </a:p>
          <a:p>
            <a:endParaRPr lang="en-GB" sz="1400" dirty="0">
              <a:latin typeface="Letter-join 36" panose="02000805000000020003" pitchFamily="50" charset="0"/>
            </a:endParaRPr>
          </a:p>
          <a:p>
            <a:pPr marL="285750" indent="-285750">
              <a:buFont typeface="Arial" panose="020B0604020202020204" pitchFamily="34" charset="0"/>
              <a:buChar char="•"/>
            </a:pPr>
            <a:endParaRPr lang="en-GB" sz="1400" dirty="0">
              <a:latin typeface="Letter-join 36" panose="02000805000000020003" pitchFamily="50" charset="0"/>
            </a:endParaRPr>
          </a:p>
        </p:txBody>
      </p:sp>
      <p:sp>
        <p:nvSpPr>
          <p:cNvPr id="5" name="Title 1"/>
          <p:cNvSpPr>
            <a:spLocks noGrp="1"/>
          </p:cNvSpPr>
          <p:nvPr>
            <p:ph type="title"/>
          </p:nvPr>
        </p:nvSpPr>
        <p:spPr>
          <a:xfrm>
            <a:off x="630129" y="404664"/>
            <a:ext cx="7632848" cy="1080120"/>
          </a:xfrm>
        </p:spPr>
        <p:txBody>
          <a:bodyPr>
            <a:normAutofit/>
          </a:bodyPr>
          <a:lstStyle/>
          <a:p>
            <a:r>
              <a:rPr lang="en-GB" sz="3600" u="sng" dirty="0">
                <a:latin typeface="Letter-join 36" panose="02000805000000020003" pitchFamily="50" charset="0"/>
              </a:rPr>
              <a:t>Homework and Reading</a:t>
            </a:r>
          </a:p>
        </p:txBody>
      </p:sp>
      <p:pic>
        <p:nvPicPr>
          <p:cNvPr id="4" name="Picture 3"/>
          <p:cNvPicPr>
            <a:picLocks noChangeAspect="1"/>
          </p:cNvPicPr>
          <p:nvPr/>
        </p:nvPicPr>
        <p:blipFill>
          <a:blip r:embed="rId4"/>
          <a:stretch>
            <a:fillRect/>
          </a:stretch>
        </p:blipFill>
        <p:spPr>
          <a:xfrm>
            <a:off x="1187624" y="4887034"/>
            <a:ext cx="2532267" cy="1317463"/>
          </a:xfrm>
          <a:prstGeom prst="rect">
            <a:avLst/>
          </a:prstGeom>
        </p:spPr>
      </p:pic>
      <p:pic>
        <p:nvPicPr>
          <p:cNvPr id="7" name="Picture 6"/>
          <p:cNvPicPr>
            <a:picLocks noChangeAspect="1"/>
          </p:cNvPicPr>
          <p:nvPr/>
        </p:nvPicPr>
        <p:blipFill>
          <a:blip r:embed="rId5"/>
          <a:stretch>
            <a:fillRect/>
          </a:stretch>
        </p:blipFill>
        <p:spPr>
          <a:xfrm>
            <a:off x="6278553" y="4879052"/>
            <a:ext cx="1984424" cy="1325445"/>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62977" y="188640"/>
            <a:ext cx="609600" cy="609600"/>
          </a:xfrm>
          <a:prstGeom prst="rect">
            <a:avLst/>
          </a:prstGeom>
        </p:spPr>
      </p:pic>
    </p:spTree>
    <p:extLst>
      <p:ext uri="{BB962C8B-B14F-4D97-AF65-F5344CB8AC3E}">
        <p14:creationId xmlns:p14="http://schemas.microsoft.com/office/powerpoint/2010/main" val="1160025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9240" y="620688"/>
            <a:ext cx="7632848" cy="108012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u="sng" dirty="0">
                <a:latin typeface="Letter-join 36" panose="02000805000000020003" pitchFamily="50" charset="0"/>
              </a:rPr>
              <a:t>Reminders</a:t>
            </a:r>
          </a:p>
        </p:txBody>
      </p:sp>
      <p:sp>
        <p:nvSpPr>
          <p:cNvPr id="6" name="Rectangle 5"/>
          <p:cNvSpPr/>
          <p:nvPr/>
        </p:nvSpPr>
        <p:spPr>
          <a:xfrm>
            <a:off x="987333" y="1708249"/>
            <a:ext cx="6722774" cy="3262432"/>
          </a:xfrm>
          <a:prstGeom prst="rect">
            <a:avLst/>
          </a:prstGeom>
        </p:spPr>
        <p:txBody>
          <a:bodyPr wrap="square">
            <a:spAutoFit/>
          </a:bodyPr>
          <a:lstStyle/>
          <a:p>
            <a:r>
              <a:rPr lang="en-GB" sz="1600" dirty="0">
                <a:latin typeface="Letterjoin-Air Plus 36" panose="02000805000000020003" pitchFamily="50" charset="0"/>
              </a:rPr>
              <a:t>Children in Year Three are no longer provided with a piece of fruit at playtime. Children are welcome to bring their own healthy snack in to eat. This can be a piece of fruit/ breakfast bar etc. (we are a nut free school so no items containing nuts and no chocolate/ crisps please).</a:t>
            </a:r>
          </a:p>
          <a:p>
            <a:endParaRPr lang="en-GB" sz="1600" dirty="0">
              <a:latin typeface="Letterjoin-Air Plus 36" panose="02000805000000020003" pitchFamily="50" charset="0"/>
            </a:endParaRPr>
          </a:p>
          <a:p>
            <a:r>
              <a:rPr lang="en-GB" sz="1600" dirty="0">
                <a:latin typeface="Letterjoin-Air Plus 36" panose="02000805000000020003" pitchFamily="50" charset="0"/>
              </a:rPr>
              <a:t>Each child should have a water bottle in school each day (please no glass). This is to be taken home each day and brought back in refilled with water. It can be refilled throughout the day from our water dispensers. </a:t>
            </a:r>
          </a:p>
          <a:p>
            <a:endParaRPr lang="en-GB" sz="1600" dirty="0">
              <a:latin typeface="Letterjoin-Air Plus 36" panose="02000805000000020003" pitchFamily="50" charset="0"/>
            </a:endParaRPr>
          </a:p>
          <a:p>
            <a:r>
              <a:rPr lang="en-GB" sz="1600" dirty="0">
                <a:latin typeface="Letterjoin-Air Plus 36" panose="02000805000000020003" pitchFamily="50" charset="0"/>
              </a:rPr>
              <a:t>PLEASE send your child with appropriate clothing for</a:t>
            </a:r>
          </a:p>
          <a:p>
            <a:r>
              <a:rPr lang="en-GB" sz="1600" dirty="0">
                <a:latin typeface="Letterjoin-Air Plus 36" panose="02000805000000020003" pitchFamily="50" charset="0"/>
              </a:rPr>
              <a:t>the weather – coats, hats, gloves, sun hats, sun cream </a:t>
            </a:r>
          </a:p>
          <a:p>
            <a:r>
              <a:rPr lang="en-GB" sz="1600" dirty="0">
                <a:latin typeface="Letterjoin-Air Plus 36" panose="02000805000000020003" pitchFamily="50" charset="0"/>
              </a:rPr>
              <a:t>as appropriate. Thank you! </a:t>
            </a:r>
          </a:p>
          <a:p>
            <a:endParaRPr lang="en-GB" sz="1400" dirty="0">
              <a:latin typeface="Letterjoin-Air Plus 36" panose="02000805000000020003" pitchFamily="50" charset="0"/>
            </a:endParaRPr>
          </a:p>
        </p:txBody>
      </p:sp>
      <p:pic>
        <p:nvPicPr>
          <p:cNvPr id="7" name="Picture 2" descr="Image">
            <a:extLst>
              <a:ext uri="{FF2B5EF4-FFF2-40B4-BE49-F238E27FC236}">
                <a16:creationId xmlns:a16="http://schemas.microsoft.com/office/drawing/2014/main" id="{9303AA4A-9492-42FB-A3EA-2E7D308656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4459">
            <a:off x="7080810" y="4405962"/>
            <a:ext cx="1233488" cy="1970979"/>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12088" y="116632"/>
            <a:ext cx="609600" cy="609600"/>
          </a:xfrm>
          <a:prstGeom prst="rect">
            <a:avLst/>
          </a:prstGeom>
        </p:spPr>
      </p:pic>
    </p:spTree>
    <p:extLst>
      <p:ext uri="{BB962C8B-B14F-4D97-AF65-F5344CB8AC3E}">
        <p14:creationId xmlns:p14="http://schemas.microsoft.com/office/powerpoint/2010/main" val="3078410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5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1196752"/>
            <a:ext cx="7632848" cy="108012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u="sng" dirty="0">
                <a:latin typeface="Letter-join 36" panose="02000805000000020003" pitchFamily="50" charset="0"/>
              </a:rPr>
              <a:t>Behaviour</a:t>
            </a:r>
            <a:endParaRPr lang="en-GB" sz="3600" dirty="0">
              <a:latin typeface="Letter-join 36" panose="02000805000000020003" pitchFamily="50" charset="0"/>
            </a:endParaRPr>
          </a:p>
          <a:p>
            <a:endParaRPr lang="en-GB" sz="3600" dirty="0">
              <a:latin typeface="Letter-join 36" panose="02000805000000020003" pitchFamily="50" charset="0"/>
            </a:endParaRPr>
          </a:p>
        </p:txBody>
      </p:sp>
      <p:sp>
        <p:nvSpPr>
          <p:cNvPr id="4" name="Title 1"/>
          <p:cNvSpPr txBox="1">
            <a:spLocks/>
          </p:cNvSpPr>
          <p:nvPr/>
        </p:nvSpPr>
        <p:spPr>
          <a:xfrm>
            <a:off x="1061869" y="4725144"/>
            <a:ext cx="6876245" cy="108012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800" dirty="0">
                <a:latin typeface="Letter-join 36" panose="02000805000000020003" pitchFamily="50" charset="0"/>
              </a:rPr>
              <a:t>Children are expected to follow our Hillside Rules to: </a:t>
            </a:r>
          </a:p>
          <a:p>
            <a:endParaRPr lang="en-GB" sz="1800" dirty="0">
              <a:latin typeface="Letter-join 36" panose="02000805000000020003" pitchFamily="50" charset="0"/>
            </a:endParaRPr>
          </a:p>
          <a:p>
            <a:r>
              <a:rPr lang="en-GB" sz="1800" dirty="0">
                <a:latin typeface="Letter-join 36" panose="02000805000000020003" pitchFamily="50" charset="0"/>
              </a:rPr>
              <a:t>Stay Safe</a:t>
            </a:r>
          </a:p>
          <a:p>
            <a:r>
              <a:rPr lang="en-GB" sz="1800" dirty="0">
                <a:latin typeface="Letter-join 36" panose="02000805000000020003" pitchFamily="50" charset="0"/>
              </a:rPr>
              <a:t>Show Respect </a:t>
            </a:r>
          </a:p>
          <a:p>
            <a:r>
              <a:rPr lang="en-GB" sz="1800" dirty="0">
                <a:latin typeface="Letter-join 36" panose="02000805000000020003" pitchFamily="50" charset="0"/>
              </a:rPr>
              <a:t>Be kind</a:t>
            </a:r>
          </a:p>
          <a:p>
            <a:pPr algn="l"/>
            <a:endParaRPr lang="en-GB" sz="1800" dirty="0">
              <a:latin typeface="Letter-join 36" panose="02000805000000020003" pitchFamily="50" charset="0"/>
            </a:endParaRPr>
          </a:p>
          <a:p>
            <a:pPr algn="l"/>
            <a:r>
              <a:rPr lang="en-GB" sz="1600" dirty="0">
                <a:latin typeface="Letter-join 36" panose="02000805000000020003" pitchFamily="50" charset="0"/>
              </a:rPr>
              <a:t>Positive behaviour is rewarded at Hillside in lots of ways including: </a:t>
            </a:r>
          </a:p>
          <a:p>
            <a:pPr marL="571500" indent="-571500" algn="l">
              <a:buFont typeface="Arial" panose="020B0604020202020204" pitchFamily="34" charset="0"/>
              <a:buChar char="•"/>
            </a:pPr>
            <a:r>
              <a:rPr lang="en-GB" sz="1600" dirty="0">
                <a:latin typeface="Letter-join 36"/>
              </a:rPr>
              <a:t>Marbles for top teams and individual behaviour! </a:t>
            </a:r>
            <a:endParaRPr lang="en-GB" sz="1600" dirty="0">
              <a:latin typeface="Letter-join 36" panose="02000805000000020003" pitchFamily="50" charset="0"/>
            </a:endParaRPr>
          </a:p>
          <a:p>
            <a:pPr marL="571500" indent="-571500" algn="l">
              <a:buFont typeface="Arial" panose="020B0604020202020204" pitchFamily="34" charset="0"/>
              <a:buChar char="•"/>
            </a:pPr>
            <a:r>
              <a:rPr lang="en-GB" sz="1600" dirty="0">
                <a:latin typeface="Letter-join 36"/>
              </a:rPr>
              <a:t>End of the week treats!</a:t>
            </a:r>
          </a:p>
          <a:p>
            <a:pPr marL="571500" indent="-571500" algn="l">
              <a:buFont typeface="Arial" panose="020B0604020202020204" pitchFamily="34" charset="0"/>
              <a:buChar char="•"/>
            </a:pPr>
            <a:r>
              <a:rPr lang="en-GB" sz="1600" dirty="0">
                <a:latin typeface="Letter-join 36"/>
              </a:rPr>
              <a:t>Head Teacher Certificates and Good Worker Awards!</a:t>
            </a:r>
          </a:p>
          <a:p>
            <a:pPr marL="571500" indent="-571500" algn="l">
              <a:buFont typeface="Arial" panose="020B0604020202020204" pitchFamily="34" charset="0"/>
              <a:buChar char="•"/>
            </a:pPr>
            <a:r>
              <a:rPr lang="en-GB" sz="1600" dirty="0">
                <a:latin typeface="Letter-join 36"/>
              </a:rPr>
              <a:t>Prize draws for Reading Rocket…</a:t>
            </a:r>
          </a:p>
          <a:p>
            <a:pPr algn="l"/>
            <a:endParaRPr lang="en-GB" sz="1600" dirty="0">
              <a:latin typeface="Letter-join 36" panose="02000805000000020003" pitchFamily="50" charset="0"/>
            </a:endParaRPr>
          </a:p>
          <a:p>
            <a:pPr algn="l"/>
            <a:r>
              <a:rPr lang="en-GB" sz="1600" dirty="0">
                <a:latin typeface="Letter-join 36" panose="02000805000000020003" pitchFamily="50" charset="0"/>
              </a:rPr>
              <a:t>We follow our behaviour consequence system if we need to (see in class) and this is used consistently throughout the school. </a:t>
            </a:r>
          </a:p>
        </p:txBody>
      </p:sp>
      <p:pic>
        <p:nvPicPr>
          <p:cNvPr id="7" name="Picture 2" descr="Hillside_Vecto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7699" y="2314848"/>
            <a:ext cx="745110" cy="879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84909"/>
            <a:ext cx="609600" cy="609600"/>
          </a:xfrm>
          <a:prstGeom prst="rect">
            <a:avLst/>
          </a:prstGeom>
        </p:spPr>
      </p:pic>
    </p:spTree>
    <p:extLst>
      <p:ext uri="{BB962C8B-B14F-4D97-AF65-F5344CB8AC3E}">
        <p14:creationId xmlns:p14="http://schemas.microsoft.com/office/powerpoint/2010/main" val="1503974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48977" cy="1202485"/>
          </a:xfrm>
        </p:spPr>
        <p:txBody>
          <a:bodyPr>
            <a:normAutofit/>
          </a:bodyPr>
          <a:lstStyle/>
          <a:p>
            <a:r>
              <a:rPr lang="en-GB" sz="3600" u="sng" dirty="0">
                <a:latin typeface="Letter-join 36" panose="02000805000000020003" pitchFamily="50" charset="0"/>
              </a:rPr>
              <a:t>Extra-curricular Clubs</a:t>
            </a:r>
            <a:br>
              <a:rPr lang="en-GB" sz="3600" u="sng" dirty="0">
                <a:latin typeface="Letter-join 36" panose="02000805000000020003" pitchFamily="50" charset="0"/>
              </a:rPr>
            </a:br>
            <a:r>
              <a:rPr lang="en-GB" sz="1600" dirty="0">
                <a:latin typeface="Letter-join 36" panose="02000805000000020003" pitchFamily="50" charset="0"/>
              </a:rPr>
              <a:t>NB: Dates and clubs will be confirmed closer to the events</a:t>
            </a:r>
          </a:p>
        </p:txBody>
      </p:sp>
      <p:sp>
        <p:nvSpPr>
          <p:cNvPr id="5" name="Rectangle 4"/>
          <p:cNvSpPr/>
          <p:nvPr/>
        </p:nvSpPr>
        <p:spPr>
          <a:xfrm>
            <a:off x="711612" y="1988840"/>
            <a:ext cx="7704856" cy="3539430"/>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36" panose="02000805000000020003" pitchFamily="50" charset="0"/>
              </a:rPr>
              <a:t>Singing Stars with Mr. Hall! </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36" panose="02000805000000020003" pitchFamily="50" charset="0"/>
              </a:rPr>
              <a:t>Autumn – Multi-skills</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36" panose="02000805000000020003" pitchFamily="50" charset="0"/>
              </a:rPr>
              <a:t>Spring – Multi-skills with Dan</a:t>
            </a:r>
          </a:p>
          <a:p>
            <a:pPr lvl="0" eaLnBrk="0" fontAlgn="base" hangingPunct="0">
              <a:spcBef>
                <a:spcPct val="0"/>
              </a:spcBef>
              <a:spcAft>
                <a:spcPct val="0"/>
              </a:spcAft>
            </a:pPr>
            <a:r>
              <a:rPr lang="en-US" altLang="en-US" sz="2800" dirty="0">
                <a:latin typeface="Letter-join 36" panose="02000805000000020003" pitchFamily="50" charset="0"/>
              </a:rPr>
              <a:t>		French club with Miss Nelson </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96711" y="125205"/>
            <a:ext cx="609600" cy="609600"/>
          </a:xfrm>
          <a:prstGeom prst="rect">
            <a:avLst/>
          </a:prstGeom>
        </p:spPr>
      </p:pic>
    </p:spTree>
    <p:extLst>
      <p:ext uri="{BB962C8B-B14F-4D97-AF65-F5344CB8AC3E}">
        <p14:creationId xmlns:p14="http://schemas.microsoft.com/office/powerpoint/2010/main" val="2606040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585" y="2655990"/>
            <a:ext cx="6965245" cy="432048"/>
          </a:xfrm>
        </p:spPr>
        <p:txBody>
          <a:bodyPr>
            <a:noAutofit/>
          </a:bodyPr>
          <a:lstStyle/>
          <a:p>
            <a:r>
              <a:rPr lang="en-US" b="1" dirty="0">
                <a:latin typeface="Letterjoin-Air Plus 36" panose="02000805000000020003" pitchFamily="50" charset="0"/>
              </a:rPr>
              <a:t>Any Questions? </a:t>
            </a:r>
            <a:endParaRPr lang="en-GB" sz="4000" dirty="0">
              <a:latin typeface="Letterjoin-Air Plus 36" panose="02000805000000020003" pitchFamily="50" charset="0"/>
            </a:endParaRPr>
          </a:p>
        </p:txBody>
      </p:sp>
      <p:sp>
        <p:nvSpPr>
          <p:cNvPr id="3" name="Content Placeholder 2"/>
          <p:cNvSpPr>
            <a:spLocks noGrp="1"/>
          </p:cNvSpPr>
          <p:nvPr>
            <p:ph idx="1"/>
          </p:nvPr>
        </p:nvSpPr>
        <p:spPr>
          <a:xfrm flipV="1">
            <a:off x="1463040" y="1844824"/>
            <a:ext cx="6196405" cy="274433"/>
          </a:xfrm>
        </p:spPr>
        <p:txBody>
          <a:bodyPr>
            <a:normAutofit fontScale="62500" lnSpcReduction="20000"/>
          </a:bodyPr>
          <a:lstStyle/>
          <a:p>
            <a:endParaRPr lang="en-GB" dirty="0">
              <a:latin typeface="Comic Sans MS" panose="030F0702030302020204" pitchFamily="66" charset="0"/>
            </a:endParaRPr>
          </a:p>
          <a:p>
            <a:endParaRPr lang="en-US" dirty="0">
              <a:latin typeface="Comic Sans MS" panose="030F0702030302020204" pitchFamily="66" charset="0"/>
            </a:endParaRP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32287" y="332656"/>
            <a:ext cx="609600" cy="609600"/>
          </a:xfrm>
          <a:prstGeom prst="rect">
            <a:avLst/>
          </a:prstGeom>
        </p:spPr>
      </p:pic>
    </p:spTree>
    <p:extLst>
      <p:ext uri="{BB962C8B-B14F-4D97-AF65-F5344CB8AC3E}">
        <p14:creationId xmlns:p14="http://schemas.microsoft.com/office/powerpoint/2010/main" val="2053827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7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8" y="309583"/>
            <a:ext cx="6717337" cy="1099250"/>
          </a:xfrm>
        </p:spPr>
        <p:txBody>
          <a:bodyPr>
            <a:normAutofit/>
          </a:bodyPr>
          <a:lstStyle/>
          <a:p>
            <a:r>
              <a:rPr lang="en-GB" sz="3600" u="sng" dirty="0">
                <a:latin typeface="Letterjoin-Air Plus 36" panose="02000805000000020003" pitchFamily="50" charset="0"/>
                <a:cs typeface="Arial" panose="020B0604020202020204" pitchFamily="34" charset="0"/>
              </a:rPr>
              <a:t>Topics During the Year</a:t>
            </a:r>
            <a:r>
              <a:rPr lang="en-GB" sz="1300" u="sng" dirty="0">
                <a:latin typeface="Letterjoin-Air Plus 36" panose="02000805000000020003" pitchFamily="50" charset="0"/>
                <a:cs typeface="Arial" panose="020B0604020202020204" pitchFamily="34" charset="0"/>
              </a:rPr>
              <a:t/>
            </a:r>
            <a:br>
              <a:rPr lang="en-GB" sz="1300" u="sng" dirty="0">
                <a:latin typeface="Letterjoin-Air Plus 36" panose="02000805000000020003" pitchFamily="50" charset="0"/>
                <a:cs typeface="Arial" panose="020B0604020202020204" pitchFamily="34" charset="0"/>
              </a:rPr>
            </a:br>
            <a:r>
              <a:rPr lang="en-GB" sz="1300" u="sng" dirty="0">
                <a:latin typeface="Letterjoin-Air Plus 36" panose="02000805000000020003" pitchFamily="50" charset="0"/>
                <a:cs typeface="Arial" panose="020B0604020202020204" pitchFamily="34" charset="0"/>
              </a:rPr>
              <a:t>NB: These may be subject to change depending on the needs of the cohort</a:t>
            </a:r>
            <a:endParaRPr lang="en-GB" sz="1300" dirty="0">
              <a:latin typeface="Letterjoin-Air Plus 36" panose="02000805000000020003" pitchFamily="50" charset="0"/>
            </a:endParaRPr>
          </a:p>
        </p:txBody>
      </p:sp>
      <p:sp>
        <p:nvSpPr>
          <p:cNvPr id="3" name="Content Placeholder 2"/>
          <p:cNvSpPr>
            <a:spLocks noGrp="1"/>
          </p:cNvSpPr>
          <p:nvPr>
            <p:ph idx="1"/>
          </p:nvPr>
        </p:nvSpPr>
        <p:spPr/>
        <p:txBody>
          <a:bodyPr>
            <a:normAutofit/>
          </a:bodyPr>
          <a:lstStyle/>
          <a:p>
            <a:pPr marL="0" indent="0">
              <a:buNone/>
            </a:pPr>
            <a:endParaRPr lang="en-US" dirty="0">
              <a:latin typeface="Letterjoin-Air Plus 36" panose="02000805000000020003" pitchFamily="50" charset="0"/>
            </a:endParaRPr>
          </a:p>
        </p:txBody>
      </p:sp>
      <p:pic>
        <p:nvPicPr>
          <p:cNvPr id="5" name="Picture 4"/>
          <p:cNvPicPr>
            <a:picLocks noChangeAspect="1"/>
          </p:cNvPicPr>
          <p:nvPr/>
        </p:nvPicPr>
        <p:blipFill rotWithShape="1">
          <a:blip r:embed="rId4"/>
          <a:srcRect l="1649" r="66567" b="351"/>
          <a:stretch/>
        </p:blipFill>
        <p:spPr>
          <a:xfrm>
            <a:off x="313290" y="1348507"/>
            <a:ext cx="4052123" cy="5374202"/>
          </a:xfrm>
          <a:prstGeom prst="rect">
            <a:avLst/>
          </a:prstGeom>
        </p:spPr>
      </p:pic>
      <p:pic>
        <p:nvPicPr>
          <p:cNvPr id="4" name="Picture 3">
            <a:extLst>
              <a:ext uri="{FF2B5EF4-FFF2-40B4-BE49-F238E27FC236}">
                <a16:creationId xmlns:a16="http://schemas.microsoft.com/office/drawing/2014/main" id="{F1990FD0-650E-5BB8-CEBC-3C729B4AC0F9}"/>
              </a:ext>
            </a:extLst>
          </p:cNvPr>
          <p:cNvPicPr>
            <a:picLocks noChangeAspect="1"/>
          </p:cNvPicPr>
          <p:nvPr/>
        </p:nvPicPr>
        <p:blipFill rotWithShape="1">
          <a:blip r:embed="rId4"/>
          <a:srcRect l="32780" r="34551" b="523"/>
          <a:stretch/>
        </p:blipFill>
        <p:spPr>
          <a:xfrm>
            <a:off x="4800624" y="1348507"/>
            <a:ext cx="4164950" cy="536490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64446" y="4783"/>
            <a:ext cx="609600" cy="609600"/>
          </a:xfrm>
          <a:prstGeom prst="rect">
            <a:avLst/>
          </a:prstGeom>
        </p:spPr>
      </p:pic>
    </p:spTree>
    <p:extLst>
      <p:ext uri="{BB962C8B-B14F-4D97-AF65-F5344CB8AC3E}">
        <p14:creationId xmlns:p14="http://schemas.microsoft.com/office/powerpoint/2010/main" val="667599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8" y="309583"/>
            <a:ext cx="6717337" cy="1099250"/>
          </a:xfrm>
        </p:spPr>
        <p:txBody>
          <a:bodyPr>
            <a:normAutofit/>
          </a:bodyPr>
          <a:lstStyle/>
          <a:p>
            <a:r>
              <a:rPr lang="en-GB" sz="3600" u="sng" dirty="0">
                <a:latin typeface="Letterjoin-Air Plus 36" panose="02000805000000020003" pitchFamily="50" charset="0"/>
                <a:cs typeface="Arial" panose="020B0604020202020204" pitchFamily="34" charset="0"/>
              </a:rPr>
              <a:t>Topics During the Year</a:t>
            </a:r>
            <a:r>
              <a:rPr lang="en-GB" sz="1300" u="sng" dirty="0">
                <a:latin typeface="Letterjoin-Air Plus 36" panose="02000805000000020003" pitchFamily="50" charset="0"/>
                <a:cs typeface="Arial" panose="020B0604020202020204" pitchFamily="34" charset="0"/>
              </a:rPr>
              <a:t/>
            </a:r>
            <a:br>
              <a:rPr lang="en-GB" sz="1300" u="sng" dirty="0">
                <a:latin typeface="Letterjoin-Air Plus 36" panose="02000805000000020003" pitchFamily="50" charset="0"/>
                <a:cs typeface="Arial" panose="020B0604020202020204" pitchFamily="34" charset="0"/>
              </a:rPr>
            </a:br>
            <a:r>
              <a:rPr lang="en-GB" sz="1300" u="sng" dirty="0">
                <a:latin typeface="Letterjoin-Air Plus 36" panose="02000805000000020003" pitchFamily="50" charset="0"/>
                <a:cs typeface="Arial" panose="020B0604020202020204" pitchFamily="34" charset="0"/>
              </a:rPr>
              <a:t>NB: These may be subject to change depending on the needs of the cohort</a:t>
            </a:r>
            <a:endParaRPr lang="en-GB" sz="1300" dirty="0">
              <a:latin typeface="Letterjoin-Air Plus 36" panose="02000805000000020003" pitchFamily="50" charset="0"/>
            </a:endParaRPr>
          </a:p>
        </p:txBody>
      </p:sp>
      <p:sp>
        <p:nvSpPr>
          <p:cNvPr id="3" name="Content Placeholder 2"/>
          <p:cNvSpPr>
            <a:spLocks noGrp="1"/>
          </p:cNvSpPr>
          <p:nvPr>
            <p:ph idx="1"/>
          </p:nvPr>
        </p:nvSpPr>
        <p:spPr/>
        <p:txBody>
          <a:bodyPr>
            <a:normAutofit/>
          </a:bodyPr>
          <a:lstStyle/>
          <a:p>
            <a:pPr marL="0" indent="0">
              <a:buNone/>
            </a:pPr>
            <a:endParaRPr lang="en-US" dirty="0">
              <a:latin typeface="Letterjoin-Air Plus 36" panose="02000805000000020003" pitchFamily="50" charset="0"/>
            </a:endParaRPr>
          </a:p>
        </p:txBody>
      </p:sp>
      <p:pic>
        <p:nvPicPr>
          <p:cNvPr id="7" name="Picture 6">
            <a:extLst>
              <a:ext uri="{FF2B5EF4-FFF2-40B4-BE49-F238E27FC236}">
                <a16:creationId xmlns:a16="http://schemas.microsoft.com/office/drawing/2014/main" id="{54FA89CA-6E26-9807-6AAD-B09FBA7FA8C5}"/>
              </a:ext>
            </a:extLst>
          </p:cNvPr>
          <p:cNvPicPr>
            <a:picLocks noChangeAspect="1"/>
          </p:cNvPicPr>
          <p:nvPr/>
        </p:nvPicPr>
        <p:blipFill rotWithShape="1">
          <a:blip r:embed="rId4"/>
          <a:srcRect l="65116" t="360" r="221" b="262"/>
          <a:stretch/>
        </p:blipFill>
        <p:spPr>
          <a:xfrm>
            <a:off x="2190068" y="1367917"/>
            <a:ext cx="4419089" cy="5359603"/>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337" y="4783"/>
            <a:ext cx="609600" cy="609600"/>
          </a:xfrm>
          <a:prstGeom prst="rect">
            <a:avLst/>
          </a:prstGeom>
        </p:spPr>
      </p:pic>
    </p:spTree>
    <p:extLst>
      <p:ext uri="{BB962C8B-B14F-4D97-AF65-F5344CB8AC3E}">
        <p14:creationId xmlns:p14="http://schemas.microsoft.com/office/powerpoint/2010/main" val="3947534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1558"/>
            <a:ext cx="8136904" cy="1099250"/>
          </a:xfrm>
        </p:spPr>
        <p:txBody>
          <a:bodyPr>
            <a:normAutofit/>
          </a:bodyPr>
          <a:lstStyle/>
          <a:p>
            <a:r>
              <a:rPr lang="en-GB" sz="3600" u="sng" dirty="0">
                <a:latin typeface="Letterjoin-Air Plus 36" panose="02000805000000020003" pitchFamily="50" charset="0"/>
                <a:cs typeface="Arial" panose="020B0604020202020204" pitchFamily="34" charset="0"/>
              </a:rPr>
              <a:t>English During the Year</a:t>
            </a:r>
            <a:endParaRPr lang="en-GB" sz="1200" dirty="0">
              <a:latin typeface="Letterjoin-Air Plus 36" panose="02000805000000020003" pitchFamily="50" charset="0"/>
            </a:endParaRPr>
          </a:p>
        </p:txBody>
      </p:sp>
      <p:pic>
        <p:nvPicPr>
          <p:cNvPr id="4" name="Picture 3"/>
          <p:cNvPicPr>
            <a:picLocks noChangeAspect="1"/>
          </p:cNvPicPr>
          <p:nvPr/>
        </p:nvPicPr>
        <p:blipFill>
          <a:blip r:embed="rId4"/>
          <a:stretch>
            <a:fillRect/>
          </a:stretch>
        </p:blipFill>
        <p:spPr>
          <a:xfrm>
            <a:off x="884921" y="1412776"/>
            <a:ext cx="7457369" cy="5387269"/>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99648" y="125424"/>
            <a:ext cx="609600" cy="609600"/>
          </a:xfrm>
          <a:prstGeom prst="rect">
            <a:avLst/>
          </a:prstGeom>
        </p:spPr>
      </p:pic>
    </p:spTree>
    <p:extLst>
      <p:ext uri="{BB962C8B-B14F-4D97-AF65-F5344CB8AC3E}">
        <p14:creationId xmlns:p14="http://schemas.microsoft.com/office/powerpoint/2010/main" val="3561669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1558"/>
            <a:ext cx="8136904" cy="1099250"/>
          </a:xfrm>
        </p:spPr>
        <p:txBody>
          <a:bodyPr>
            <a:normAutofit/>
          </a:bodyPr>
          <a:lstStyle/>
          <a:p>
            <a:r>
              <a:rPr lang="en-GB" sz="3600" u="sng" dirty="0">
                <a:latin typeface="Letterjoin-Air Plus 36" panose="02000805000000020003" pitchFamily="50" charset="0"/>
                <a:cs typeface="Arial" panose="020B0604020202020204" pitchFamily="34" charset="0"/>
              </a:rPr>
              <a:t>Maths During the Year</a:t>
            </a:r>
            <a:br>
              <a:rPr lang="en-GB" sz="3600" u="sng" dirty="0">
                <a:latin typeface="Letterjoin-Air Plus 36" panose="02000805000000020003" pitchFamily="50" charset="0"/>
                <a:cs typeface="Arial" panose="020B0604020202020204" pitchFamily="34" charset="0"/>
              </a:rPr>
            </a:br>
            <a:endParaRPr lang="en-GB" sz="1200" dirty="0">
              <a:latin typeface="Letterjoin-Air Plus 36" panose="02000805000000020003" pitchFamily="50" charset="0"/>
            </a:endParaRPr>
          </a:p>
        </p:txBody>
      </p:sp>
      <p:pic>
        <p:nvPicPr>
          <p:cNvPr id="4" name="Picture 3"/>
          <p:cNvPicPr>
            <a:picLocks noChangeAspect="1"/>
          </p:cNvPicPr>
          <p:nvPr/>
        </p:nvPicPr>
        <p:blipFill>
          <a:blip r:embed="rId4"/>
          <a:stretch>
            <a:fillRect/>
          </a:stretch>
        </p:blipFill>
        <p:spPr>
          <a:xfrm>
            <a:off x="179512" y="1728719"/>
            <a:ext cx="8900168" cy="2780401"/>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37261" y="268847"/>
            <a:ext cx="609600" cy="609600"/>
          </a:xfrm>
          <a:prstGeom prst="rect">
            <a:avLst/>
          </a:prstGeom>
        </p:spPr>
      </p:pic>
    </p:spTree>
    <p:extLst>
      <p:ext uri="{BB962C8B-B14F-4D97-AF65-F5344CB8AC3E}">
        <p14:creationId xmlns:p14="http://schemas.microsoft.com/office/powerpoint/2010/main" val="3766164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74" y="675680"/>
            <a:ext cx="7301089" cy="1174263"/>
          </a:xfrm>
        </p:spPr>
        <p:txBody>
          <a:bodyPr>
            <a:normAutofit/>
          </a:bodyPr>
          <a:lstStyle/>
          <a:p>
            <a:r>
              <a:rPr lang="en-GB" sz="3600" u="sng" dirty="0">
                <a:latin typeface="Letter-join 36" panose="02000805000000020003" pitchFamily="50" charset="0"/>
              </a:rPr>
              <a:t>Planned Visits and Events</a:t>
            </a:r>
            <a:r>
              <a:rPr lang="en-GB" sz="3600" dirty="0">
                <a:latin typeface="Letter-join 36" panose="02000805000000020003" pitchFamily="50" charset="0"/>
              </a:rPr>
              <a:t/>
            </a:r>
            <a:br>
              <a:rPr lang="en-GB" sz="3600" dirty="0">
                <a:latin typeface="Letter-join 36" panose="02000805000000020003" pitchFamily="50" charset="0"/>
              </a:rPr>
            </a:br>
            <a:r>
              <a:rPr lang="en-GB" sz="1600" dirty="0">
                <a:latin typeface="Letter-join 36" panose="02000805000000020003" pitchFamily="50" charset="0"/>
              </a:rPr>
              <a:t>NB: Dates will be confirmed closer to the events and trips may change due to availability and cost</a:t>
            </a:r>
          </a:p>
        </p:txBody>
      </p:sp>
      <p:sp>
        <p:nvSpPr>
          <p:cNvPr id="5" name="Rectangle 4"/>
          <p:cNvSpPr/>
          <p:nvPr/>
        </p:nvSpPr>
        <p:spPr>
          <a:xfrm>
            <a:off x="711612" y="1988840"/>
            <a:ext cx="7748820" cy="4832092"/>
          </a:xfrm>
          <a:prstGeom prst="rect">
            <a:avLst/>
          </a:prstGeom>
        </p:spPr>
        <p:txBody>
          <a:bodyPr wrap="square" lIns="91440" tIns="45720" rIns="91440" bIns="45720" anchor="t">
            <a:spAutoFit/>
          </a:bodyPr>
          <a:lstStyle/>
          <a:p>
            <a:pPr eaLnBrk="0" fontAlgn="base" hangingPunct="0">
              <a:spcBef>
                <a:spcPct val="0"/>
              </a:spcBef>
              <a:spcAft>
                <a:spcPct val="0"/>
              </a:spcAft>
            </a:pPr>
            <a:r>
              <a:rPr lang="en-US" altLang="en-US" sz="2800" dirty="0">
                <a:latin typeface="Letter-join 36"/>
              </a:rPr>
              <a:t>Autumn – Brazil themed day in school</a:t>
            </a:r>
            <a:endParaRPr lang="en-US" altLang="en-US" sz="2800" dirty="0">
              <a:latin typeface="Letter-join 36" panose="02000805000000020003" pitchFamily="50" charset="0"/>
            </a:endParaRPr>
          </a:p>
          <a:p>
            <a:pPr eaLnBrk="0" fontAlgn="base" hangingPunct="0">
              <a:spcBef>
                <a:spcPct val="0"/>
              </a:spcBef>
              <a:spcAft>
                <a:spcPct val="0"/>
              </a:spcAft>
            </a:pPr>
            <a:r>
              <a:rPr lang="en-US" altLang="en-US" sz="2800" dirty="0">
                <a:latin typeface="Letter-join 36"/>
              </a:rPr>
              <a:t>Spring – Egyptian themed trip</a:t>
            </a:r>
            <a:endParaRPr lang="en-US" altLang="en-US" sz="2800" dirty="0">
              <a:latin typeface="Letter-join 36" panose="02000805000000020003" pitchFamily="50" charset="0"/>
            </a:endParaRPr>
          </a:p>
          <a:p>
            <a:pPr eaLnBrk="0" fontAlgn="base" hangingPunct="0">
              <a:spcBef>
                <a:spcPct val="0"/>
              </a:spcBef>
              <a:spcAft>
                <a:spcPct val="0"/>
              </a:spcAft>
            </a:pPr>
            <a:r>
              <a:rPr lang="en-US" altLang="en-US" sz="2800" dirty="0">
                <a:latin typeface="Letter-join 36"/>
              </a:rPr>
              <a:t>Summer – TBC- In school visitor/ themed day</a:t>
            </a:r>
            <a:endParaRPr lang="en-US" altLang="en-US" sz="2800" dirty="0">
              <a:latin typeface="Letter-join 36" panose="02000805000000020003" pitchFamily="50" charset="0"/>
            </a:endParaRPr>
          </a:p>
          <a:p>
            <a:pPr lvl="0" eaLnBrk="0" fontAlgn="base" hangingPunct="0">
              <a:spcBef>
                <a:spcPct val="0"/>
              </a:spcBef>
              <a:spcAft>
                <a:spcPct val="0"/>
              </a:spcAft>
            </a:pPr>
            <a:endParaRPr lang="en-US" altLang="en-US" sz="2800" dirty="0">
              <a:latin typeface="Letter-join 36" panose="02000805000000020003" pitchFamily="50" charset="0"/>
            </a:endParaRPr>
          </a:p>
          <a:p>
            <a:pPr lvl="0" eaLnBrk="0" fontAlgn="base" hangingPunct="0">
              <a:spcBef>
                <a:spcPct val="0"/>
              </a:spcBef>
              <a:spcAft>
                <a:spcPct val="0"/>
              </a:spcAft>
            </a:pPr>
            <a:r>
              <a:rPr lang="en-US" altLang="en-US" sz="2800" dirty="0">
                <a:latin typeface="Letter-join 36" panose="02000805000000020003" pitchFamily="50" charset="0"/>
              </a:rPr>
              <a:t>Autumn – Showcase</a:t>
            </a:r>
          </a:p>
          <a:p>
            <a:pPr lvl="0" eaLnBrk="0" fontAlgn="base" hangingPunct="0">
              <a:spcBef>
                <a:spcPct val="0"/>
              </a:spcBef>
              <a:spcAft>
                <a:spcPct val="0"/>
              </a:spcAft>
            </a:pPr>
            <a:r>
              <a:rPr lang="en-US" altLang="en-US" sz="2800" dirty="0">
                <a:latin typeface="Letter-join 36" panose="02000805000000020003" pitchFamily="50" charset="0"/>
              </a:rPr>
              <a:t>Spring – Whole Class Assembly</a:t>
            </a:r>
          </a:p>
          <a:p>
            <a:pPr lvl="0" eaLnBrk="0" fontAlgn="base" hangingPunct="0">
              <a:spcBef>
                <a:spcPct val="0"/>
              </a:spcBef>
              <a:spcAft>
                <a:spcPct val="0"/>
              </a:spcAft>
            </a:pPr>
            <a:r>
              <a:rPr lang="en-US" altLang="en-US" sz="2800" dirty="0">
                <a:latin typeface="Letter-join 36" panose="02000805000000020003" pitchFamily="50" charset="0"/>
              </a:rPr>
              <a:t>Summer – Showcase </a:t>
            </a:r>
          </a:p>
          <a:p>
            <a:pPr lvl="0" eaLnBrk="0" fontAlgn="base" hangingPunct="0">
              <a:spcBef>
                <a:spcPct val="0"/>
              </a:spcBef>
              <a:spcAft>
                <a:spcPct val="0"/>
              </a:spcAft>
            </a:pPr>
            <a:endParaRPr lang="en-US" altLang="en-US" sz="2800" dirty="0">
              <a:latin typeface="Letter-join 36" panose="02000805000000020003" pitchFamily="50" charset="0"/>
            </a:endParaRPr>
          </a:p>
          <a:p>
            <a:pPr lvl="0" eaLnBrk="0" fontAlgn="base" hangingPunct="0">
              <a:spcBef>
                <a:spcPct val="0"/>
              </a:spcBef>
              <a:spcAft>
                <a:spcPct val="0"/>
              </a:spcAft>
            </a:pPr>
            <a:r>
              <a:rPr lang="en-US" altLang="en-US" sz="2800" dirty="0">
                <a:latin typeface="Letter-join 36" panose="02000805000000020003" pitchFamily="50" charset="0"/>
              </a:rPr>
              <a:t>Summer – Sports Day</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60432" y="66080"/>
            <a:ext cx="609600" cy="609600"/>
          </a:xfrm>
          <a:prstGeom prst="rect">
            <a:avLst/>
          </a:prstGeom>
        </p:spPr>
      </p:pic>
    </p:spTree>
    <p:extLst>
      <p:ext uri="{BB962C8B-B14F-4D97-AF65-F5344CB8AC3E}">
        <p14:creationId xmlns:p14="http://schemas.microsoft.com/office/powerpoint/2010/main" val="1475947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4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632848" cy="1080120"/>
          </a:xfrm>
        </p:spPr>
        <p:txBody>
          <a:bodyPr>
            <a:normAutofit/>
          </a:bodyPr>
          <a:lstStyle/>
          <a:p>
            <a:r>
              <a:rPr lang="en-GB" sz="3600" u="sng" dirty="0">
                <a:latin typeface="Letter-join 36" panose="02000805000000020003" pitchFamily="50" charset="0"/>
              </a:rPr>
              <a:t>Uniform Expectations</a:t>
            </a:r>
          </a:p>
        </p:txBody>
      </p:sp>
      <p:pic>
        <p:nvPicPr>
          <p:cNvPr id="7" name="Picture 6"/>
          <p:cNvPicPr>
            <a:picLocks noChangeAspect="1"/>
          </p:cNvPicPr>
          <p:nvPr/>
        </p:nvPicPr>
        <p:blipFill>
          <a:blip r:embed="rId4"/>
          <a:stretch>
            <a:fillRect/>
          </a:stretch>
        </p:blipFill>
        <p:spPr>
          <a:xfrm>
            <a:off x="1475656" y="1354922"/>
            <a:ext cx="6319319" cy="3010182"/>
          </a:xfrm>
          <a:prstGeom prst="rect">
            <a:avLst/>
          </a:prstGeom>
        </p:spPr>
      </p:pic>
      <p:sp>
        <p:nvSpPr>
          <p:cNvPr id="8" name="Rectangle 7"/>
          <p:cNvSpPr/>
          <p:nvPr/>
        </p:nvSpPr>
        <p:spPr>
          <a:xfrm>
            <a:off x="395536" y="4365104"/>
            <a:ext cx="9433048" cy="2039020"/>
          </a:xfrm>
          <a:prstGeom prst="rect">
            <a:avLst/>
          </a:prstGeom>
        </p:spPr>
        <p:txBody>
          <a:bodyPr wrap="square">
            <a:spAutoFit/>
          </a:bodyPr>
          <a:lstStyle/>
          <a:p>
            <a:pPr indent="457200">
              <a:spcAft>
                <a:spcPts val="0"/>
              </a:spcAft>
            </a:pPr>
            <a:r>
              <a:rPr lang="en-GB" sz="1050" b="1" dirty="0">
                <a:latin typeface="Letter-join 36" panose="02000805000000020003" pitchFamily="50" charset="0"/>
                <a:ea typeface="Times New Roman" panose="02020603050405020304" pitchFamily="18" charset="0"/>
              </a:rPr>
              <a:t>Hair: </a:t>
            </a:r>
          </a:p>
          <a:p>
            <a:pPr indent="457200">
              <a:spcAft>
                <a:spcPts val="0"/>
              </a:spcAft>
            </a:pPr>
            <a:r>
              <a:rPr lang="en-GB" sz="1050" dirty="0">
                <a:latin typeface="Letter-join 36" panose="02000805000000020003" pitchFamily="50" charset="0"/>
                <a:ea typeface="Times New Roman" panose="02020603050405020304" pitchFamily="18" charset="0"/>
              </a:rPr>
              <a:t>Long hair (below shoulder length) should be tied back. Hair accessories should be minimal, plain and in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school colours. Hair should be kept out of children’s eyes using headbands, clips and slides; again plain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using school colours. During term-time, pupils are asked not to have fashion hairstyles, which include: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shaved, dyed or streaked hair, patterns, </a:t>
            </a:r>
            <a:r>
              <a:rPr lang="en-GB" sz="1050" dirty="0" err="1">
                <a:latin typeface="Letter-join 36" panose="02000805000000020003" pitchFamily="50" charset="0"/>
                <a:ea typeface="Times New Roman" panose="02020603050405020304" pitchFamily="18" charset="0"/>
              </a:rPr>
              <a:t>mohawks</a:t>
            </a:r>
            <a:r>
              <a:rPr lang="en-GB" sz="1050" dirty="0">
                <a:latin typeface="Letter-join 36" panose="02000805000000020003" pitchFamily="50" charset="0"/>
                <a:ea typeface="Times New Roman" panose="02020603050405020304" pitchFamily="18" charset="0"/>
              </a:rPr>
              <a:t>, lines and tramlines. Hair braids, tinsels and feathers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should not be worn. </a:t>
            </a:r>
            <a:endParaRPr lang="en-GB" sz="1100" dirty="0">
              <a:latin typeface="Letter-join 36" panose="02000805000000020003" pitchFamily="50" charset="0"/>
              <a:ea typeface="Times New Roman" panose="02020603050405020304" pitchFamily="18" charset="0"/>
            </a:endParaRPr>
          </a:p>
          <a:p>
            <a:pPr indent="457200">
              <a:spcAft>
                <a:spcPts val="0"/>
              </a:spcAft>
            </a:pPr>
            <a:r>
              <a:rPr lang="en-GB" sz="1050" dirty="0">
                <a:latin typeface="Letter-join 36" panose="02000805000000020003" pitchFamily="50" charset="0"/>
                <a:ea typeface="Times New Roman" panose="02020603050405020304" pitchFamily="18" charset="0"/>
              </a:rPr>
              <a:t>  </a:t>
            </a:r>
            <a:endParaRPr lang="en-GB" sz="1100" dirty="0">
              <a:latin typeface="Letter-join 36" panose="02000805000000020003" pitchFamily="50" charset="0"/>
              <a:ea typeface="Times New Roman" panose="02020603050405020304" pitchFamily="18" charset="0"/>
            </a:endParaRPr>
          </a:p>
          <a:p>
            <a:pPr marL="457200">
              <a:spcAft>
                <a:spcPts val="0"/>
              </a:spcAft>
            </a:pPr>
            <a:r>
              <a:rPr lang="en-GB" sz="1050" b="1" dirty="0">
                <a:latin typeface="Letter-join 36" panose="02000805000000020003" pitchFamily="50" charset="0"/>
                <a:ea typeface="Times New Roman" panose="02020603050405020304" pitchFamily="18" charset="0"/>
              </a:rPr>
              <a:t>Jewellery, Make-up and Nails:</a:t>
            </a:r>
            <a:endParaRPr lang="en-GB" sz="1100" b="1" dirty="0">
              <a:latin typeface="Letter-join 36" panose="02000805000000020003" pitchFamily="50" charset="0"/>
              <a:ea typeface="Times New Roman" panose="02020603050405020304" pitchFamily="18" charset="0"/>
            </a:endParaRPr>
          </a:p>
          <a:p>
            <a:pPr marL="457200">
              <a:spcAft>
                <a:spcPts val="0"/>
              </a:spcAft>
            </a:pPr>
            <a:r>
              <a:rPr lang="en-GB" sz="1050" dirty="0">
                <a:latin typeface="Letter-join 36" panose="02000805000000020003" pitchFamily="50" charset="0"/>
                <a:ea typeface="Times New Roman" panose="02020603050405020304" pitchFamily="18" charset="0"/>
              </a:rPr>
              <a:t>Watches and plain stud earrings can be worn. Plain stud earrings are defined as silver or gold, </a:t>
            </a:r>
            <a:endParaRPr lang="en-GB" sz="1100" dirty="0">
              <a:latin typeface="Letter-join 36" panose="02000805000000020003" pitchFamily="50" charset="0"/>
              <a:ea typeface="Times New Roman" panose="02020603050405020304" pitchFamily="18" charset="0"/>
            </a:endParaRPr>
          </a:p>
          <a:p>
            <a:pPr marL="457200">
              <a:spcAft>
                <a:spcPts val="0"/>
              </a:spcAft>
            </a:pPr>
            <a:r>
              <a:rPr lang="en-GB" sz="1050" dirty="0">
                <a:latin typeface="Letter-join 36" panose="02000805000000020003" pitchFamily="50" charset="0"/>
                <a:ea typeface="Times New Roman" panose="02020603050405020304" pitchFamily="18" charset="0"/>
              </a:rPr>
              <a:t>spherical shaped and small. Pupils are not allowed to wear any make-up or false nails to school. </a:t>
            </a:r>
            <a:endParaRPr lang="en-GB" sz="1100" dirty="0">
              <a:latin typeface="Letter-join 36" panose="02000805000000020003" pitchFamily="50" charset="0"/>
              <a:ea typeface="Times New Roman" panose="02020603050405020304" pitchFamily="18" charset="0"/>
            </a:endParaRPr>
          </a:p>
          <a:p>
            <a:pPr marL="457200">
              <a:spcAft>
                <a:spcPts val="0"/>
              </a:spcAft>
            </a:pPr>
            <a:r>
              <a:rPr lang="en-GB"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7794" y="116632"/>
            <a:ext cx="609600" cy="609600"/>
          </a:xfrm>
          <a:prstGeom prst="rect">
            <a:avLst/>
          </a:prstGeom>
        </p:spPr>
      </p:pic>
    </p:spTree>
    <p:extLst>
      <p:ext uri="{BB962C8B-B14F-4D97-AF65-F5344CB8AC3E}">
        <p14:creationId xmlns:p14="http://schemas.microsoft.com/office/powerpoint/2010/main" val="1275745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4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225" y="537381"/>
            <a:ext cx="7632848" cy="1080120"/>
          </a:xfrm>
        </p:spPr>
        <p:txBody>
          <a:bodyPr>
            <a:normAutofit/>
          </a:bodyPr>
          <a:lstStyle/>
          <a:p>
            <a:r>
              <a:rPr lang="en-GB" sz="3600" u="sng" dirty="0">
                <a:latin typeface="Letter-join 36" panose="02000805000000020003" pitchFamily="50" charset="0"/>
              </a:rPr>
              <a:t>PE and Music</a:t>
            </a:r>
          </a:p>
        </p:txBody>
      </p:sp>
      <p:sp>
        <p:nvSpPr>
          <p:cNvPr id="4" name="Title 1"/>
          <p:cNvSpPr txBox="1">
            <a:spLocks/>
          </p:cNvSpPr>
          <p:nvPr/>
        </p:nvSpPr>
        <p:spPr>
          <a:xfrm>
            <a:off x="693108" y="1917037"/>
            <a:ext cx="7322404" cy="1135181"/>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6400" dirty="0">
                <a:latin typeface="Letter-join 36" panose="02000805000000020003" pitchFamily="50" charset="0"/>
              </a:rPr>
              <a:t>Your child will have PE on a Monday with me and on Wednesday with Dan.</a:t>
            </a:r>
          </a:p>
          <a:p>
            <a:pPr algn="l"/>
            <a:endParaRPr lang="en-GB" sz="6400" dirty="0">
              <a:latin typeface="Letter-join 36" panose="02000805000000020003" pitchFamily="50" charset="0"/>
            </a:endParaRPr>
          </a:p>
          <a:p>
            <a:pPr algn="l"/>
            <a:r>
              <a:rPr lang="en-GB" sz="6400" dirty="0">
                <a:latin typeface="Letter-join 36" panose="02000805000000020003" pitchFamily="50" charset="0"/>
              </a:rPr>
              <a:t>They will have Music on Wednesday with Mr. Hall. </a:t>
            </a:r>
          </a:p>
          <a:p>
            <a:pPr algn="l"/>
            <a:endParaRPr lang="en-GB" sz="6400" dirty="0">
              <a:latin typeface="Letter-join 36" panose="02000805000000020003" pitchFamily="50" charset="0"/>
            </a:endParaRPr>
          </a:p>
          <a:p>
            <a:pPr algn="l"/>
            <a:r>
              <a:rPr lang="en-GB" sz="6400" dirty="0">
                <a:latin typeface="Letter-join 36"/>
              </a:rPr>
              <a:t>On PE days, children are expected to come to school dressed in their PE uniform, with no earrings and long hair tied back. </a:t>
            </a:r>
            <a:endParaRPr lang="en-GB" sz="6400" dirty="0">
              <a:latin typeface="Letter-join 36" panose="02000805000000020003" pitchFamily="50" charset="0"/>
            </a:endParaRPr>
          </a:p>
          <a:p>
            <a:pPr algn="l"/>
            <a:endParaRPr lang="en-GB" sz="6400" dirty="0">
              <a:latin typeface="Letter-join 36" panose="02000805000000020003" pitchFamily="50" charset="0"/>
            </a:endParaRPr>
          </a:p>
          <a:p>
            <a:pPr algn="l"/>
            <a:endParaRPr lang="en-GB" sz="6400" dirty="0">
              <a:ea typeface="+mj-lt"/>
              <a:cs typeface="+mj-lt"/>
            </a:endParaRPr>
          </a:p>
          <a:p>
            <a:pPr algn="l"/>
            <a:endParaRPr lang="en-GB" sz="6400" dirty="0">
              <a:latin typeface="Letter-join 36" panose="02000805000000020003" pitchFamily="50" charset="0"/>
            </a:endParaRPr>
          </a:p>
          <a:p>
            <a:pPr algn="l"/>
            <a:endParaRPr lang="en-GB" sz="3600" dirty="0">
              <a:latin typeface="Letter-join 36" panose="02000805000000020003" pitchFamily="50" charset="0"/>
            </a:endParaRPr>
          </a:p>
        </p:txBody>
      </p:sp>
      <p:pic>
        <p:nvPicPr>
          <p:cNvPr id="5" name="Picture 11">
            <a:extLst>
              <a:ext uri="{FF2B5EF4-FFF2-40B4-BE49-F238E27FC236}">
                <a16:creationId xmlns:a16="http://schemas.microsoft.com/office/drawing/2014/main" id="{9BDA7B9F-E5F7-4BB9-9DF4-0A94A6AF4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04" y="4005064"/>
            <a:ext cx="1349375" cy="1800225"/>
          </a:xfrm>
          <a:prstGeom prst="rect">
            <a:avLst/>
          </a:prstGeom>
          <a:noFill/>
          <a:ln>
            <a:noFill/>
          </a:ln>
          <a:effectLst>
            <a:glow rad="101600">
              <a:schemeClr val="accent4">
                <a:satMod val="175000"/>
                <a:alpha val="40000"/>
              </a:schemeClr>
            </a:glow>
            <a:outerShdw dist="35921" dir="2700000"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12" descr="Image">
            <a:extLst>
              <a:ext uri="{FF2B5EF4-FFF2-40B4-BE49-F238E27FC236}">
                <a16:creationId xmlns:a16="http://schemas.microsoft.com/office/drawing/2014/main" id="{DFCD14E7-6A8A-4D1C-87D7-F014B78F13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4293096"/>
            <a:ext cx="1308551" cy="2326615"/>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Rectangle 2"/>
          <p:cNvSpPr/>
          <p:nvPr/>
        </p:nvSpPr>
        <p:spPr>
          <a:xfrm>
            <a:off x="2286213" y="2861605"/>
            <a:ext cx="5860870" cy="3293209"/>
          </a:xfrm>
          <a:prstGeom prst="rect">
            <a:avLst/>
          </a:prstGeom>
        </p:spPr>
        <p:txBody>
          <a:bodyPr wrap="square" lIns="91440" tIns="45720" rIns="91440" bIns="45720" anchor="t">
            <a:spAutoFit/>
          </a:bodyPr>
          <a:lstStyle/>
          <a:p>
            <a:pPr indent="457200"/>
            <a:r>
              <a:rPr lang="en-GB" sz="1200" b="1" dirty="0">
                <a:latin typeface="Letter-join 36" panose="02000805000000020003" pitchFamily="50" charset="0"/>
                <a:ea typeface="Times New Roman" panose="02020603050405020304" pitchFamily="18" charset="0"/>
              </a:rPr>
              <a:t>Uniform: </a:t>
            </a:r>
          </a:p>
          <a:p>
            <a:pPr indent="457200"/>
            <a:r>
              <a:rPr lang="en-GB" sz="1200" dirty="0">
                <a:latin typeface="Letter-join 36" panose="02000805000000020003" pitchFamily="50" charset="0"/>
                <a:ea typeface="Times New Roman" panose="02020603050405020304" pitchFamily="18" charset="0"/>
              </a:rPr>
              <a:t>Maroon t-shirt with Hillside lettering, </a:t>
            </a:r>
            <a:r>
              <a:rPr lang="en-GB" sz="1200" u="sng" dirty="0">
                <a:latin typeface="Letter-join 36" panose="02000805000000020003" pitchFamily="50" charset="0"/>
                <a:ea typeface="Times New Roman" panose="02020603050405020304" pitchFamily="18" charset="0"/>
              </a:rPr>
              <a:t>plain black shorts </a:t>
            </a:r>
          </a:p>
          <a:p>
            <a:pPr indent="457200"/>
            <a:r>
              <a:rPr lang="en-GB" sz="1200" u="sng" dirty="0">
                <a:latin typeface="Letter-join 36" panose="02000805000000020003" pitchFamily="50" charset="0"/>
                <a:ea typeface="Times New Roman" panose="02020603050405020304" pitchFamily="18" charset="0"/>
              </a:rPr>
              <a:t>or tracksuit bottoms (no stripes or logos)</a:t>
            </a:r>
            <a:r>
              <a:rPr lang="en-GB" sz="1200" dirty="0">
                <a:latin typeface="Letter-join 36" panose="02000805000000020003" pitchFamily="50" charset="0"/>
                <a:ea typeface="Times New Roman" panose="02020603050405020304" pitchFamily="18" charset="0"/>
              </a:rPr>
              <a:t> and trainers</a:t>
            </a:r>
          </a:p>
          <a:p>
            <a:pPr indent="457200"/>
            <a:r>
              <a:rPr lang="en-GB" sz="1200" dirty="0">
                <a:latin typeface="Letter-join 36" panose="02000805000000020003" pitchFamily="50" charset="0"/>
                <a:ea typeface="Times New Roman" panose="02020603050405020304" pitchFamily="18" charset="0"/>
              </a:rPr>
              <a:t>with plain socks.</a:t>
            </a:r>
          </a:p>
          <a:p>
            <a:pPr indent="457200"/>
            <a:endParaRPr lang="en-GB" sz="1400" dirty="0">
              <a:latin typeface="Letter-join 36" panose="02000805000000020003" pitchFamily="50" charset="0"/>
              <a:ea typeface="Times New Roman" panose="02020603050405020304" pitchFamily="18" charset="0"/>
            </a:endParaRPr>
          </a:p>
          <a:p>
            <a:pPr indent="457200">
              <a:spcAft>
                <a:spcPts val="0"/>
              </a:spcAft>
            </a:pPr>
            <a:r>
              <a:rPr lang="en-GB" sz="1200" b="1" dirty="0">
                <a:latin typeface="Letter-join 36" panose="02000805000000020003" pitchFamily="50" charset="0"/>
                <a:ea typeface="Times New Roman" panose="02020603050405020304" pitchFamily="18" charset="0"/>
              </a:rPr>
              <a:t>Hair:</a:t>
            </a:r>
            <a:endParaRPr lang="en-GB" sz="1400" b="1" dirty="0">
              <a:latin typeface="Letter-join 36" panose="02000805000000020003" pitchFamily="50" charset="0"/>
              <a:ea typeface="Times New Roman" panose="02020603050405020304" pitchFamily="18" charset="0"/>
            </a:endParaRPr>
          </a:p>
          <a:p>
            <a:pPr indent="457200">
              <a:spcAft>
                <a:spcPts val="0"/>
              </a:spcAft>
            </a:pPr>
            <a:r>
              <a:rPr lang="en-GB" sz="1200" dirty="0">
                <a:latin typeface="Letter-join 36" panose="02000805000000020003" pitchFamily="50" charset="0"/>
                <a:ea typeface="Times New Roman" panose="02020603050405020304" pitchFamily="18" charset="0"/>
              </a:rPr>
              <a:t>Long hair (below shoulder length) must be tied back.  </a:t>
            </a:r>
            <a:endParaRPr lang="en-GB" sz="1400" dirty="0">
              <a:latin typeface="Letter-join 36" panose="02000805000000020003" pitchFamily="50" charset="0"/>
              <a:ea typeface="Times New Roman" panose="02020603050405020304" pitchFamily="18" charset="0"/>
            </a:endParaRPr>
          </a:p>
          <a:p>
            <a:pPr indent="457200">
              <a:spcAft>
                <a:spcPts val="0"/>
              </a:spcAft>
            </a:pPr>
            <a:endParaRPr lang="en-GB" sz="1400" dirty="0">
              <a:latin typeface="Letter-join 36" panose="02000805000000020003" pitchFamily="50" charset="0"/>
              <a:ea typeface="Times New Roman" panose="02020603050405020304" pitchFamily="18" charset="0"/>
            </a:endParaRPr>
          </a:p>
          <a:p>
            <a:pPr marL="457200">
              <a:spcAft>
                <a:spcPts val="0"/>
              </a:spcAft>
            </a:pPr>
            <a:r>
              <a:rPr lang="en-GB" sz="1200" b="1" dirty="0">
                <a:latin typeface="Letter-join 36" panose="02000805000000020003" pitchFamily="50" charset="0"/>
                <a:ea typeface="Times New Roman" panose="02020603050405020304" pitchFamily="18" charset="0"/>
              </a:rPr>
              <a:t>Earrings for PE:</a:t>
            </a:r>
            <a:endParaRPr lang="en-GB" sz="1400" b="1" dirty="0">
              <a:latin typeface="Letter-join 36" panose="02000805000000020003" pitchFamily="50" charset="0"/>
              <a:ea typeface="Times New Roman" panose="02020603050405020304" pitchFamily="18" charset="0"/>
            </a:endParaRPr>
          </a:p>
          <a:p>
            <a:pPr marL="457200">
              <a:spcAft>
                <a:spcPts val="0"/>
              </a:spcAft>
            </a:pPr>
            <a:r>
              <a:rPr lang="en-GB" sz="1200" dirty="0">
                <a:latin typeface="Letter-join 36" panose="02000805000000020003" pitchFamily="50" charset="0"/>
                <a:ea typeface="Times New Roman" panose="02020603050405020304" pitchFamily="18" charset="0"/>
              </a:rPr>
              <a:t>All forms of body piercing MUST be removed before children take part in physical education or undertake any physical activities. If the body piercing is not removed the child will NOT be allowed to take part in any physical education lesson or activity.</a:t>
            </a:r>
          </a:p>
          <a:p>
            <a:pPr marL="457200"/>
            <a:r>
              <a:rPr lang="en-GB" sz="1200" dirty="0">
                <a:latin typeface="Letter-join 36" panose="02000805000000020003" pitchFamily="50" charset="0"/>
                <a:cs typeface="Segoe UI"/>
              </a:rPr>
              <a:t>Please note- I</a:t>
            </a:r>
            <a:r>
              <a:rPr lang="en-GB" sz="1200" dirty="0">
                <a:latin typeface="Letter-join 36" panose="02000805000000020003" pitchFamily="50" charset="0"/>
              </a:rPr>
              <a:t>n exceptional circumstances where a parent reports an issue with this ( </a:t>
            </a:r>
            <a:r>
              <a:rPr lang="en-GB" sz="1200" dirty="0" err="1">
                <a:latin typeface="Letter-join 36" panose="02000805000000020003" pitchFamily="50" charset="0"/>
              </a:rPr>
              <a:t>i.e</a:t>
            </a:r>
            <a:r>
              <a:rPr lang="en-GB" sz="1200" dirty="0">
                <a:latin typeface="Letter-join 36" panose="02000805000000020003" pitchFamily="50" charset="0"/>
              </a:rPr>
              <a:t> fast healing / pain etc) we are allowing soft, clear plastic retainers to be worn. </a:t>
            </a:r>
            <a:endParaRPr lang="en-GB" dirty="0">
              <a:latin typeface="Letter-join 36" panose="02000805000000020003" pitchFamily="50"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71442" y="25963"/>
            <a:ext cx="609600" cy="609600"/>
          </a:xfrm>
          <a:prstGeom prst="rect">
            <a:avLst/>
          </a:prstGeom>
        </p:spPr>
      </p:pic>
    </p:spTree>
    <p:extLst>
      <p:ext uri="{BB962C8B-B14F-4D97-AF65-F5344CB8AC3E}">
        <p14:creationId xmlns:p14="http://schemas.microsoft.com/office/powerpoint/2010/main" val="695936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0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87314"/>
            <a:ext cx="7632848" cy="584775"/>
          </a:xfrm>
          <a:prstGeom prst="rect">
            <a:avLst/>
          </a:prstGeom>
        </p:spPr>
        <p:txBody>
          <a:bodyPr wrap="square">
            <a:spAutoFit/>
          </a:bodyPr>
          <a:lstStyle/>
          <a:p>
            <a:endParaRPr lang="en-GB" sz="1600" dirty="0">
              <a:latin typeface="Letter-join 36" panose="02000805000000020003" pitchFamily="50" charset="0"/>
            </a:endParaRPr>
          </a:p>
          <a:p>
            <a:pPr marL="285750" indent="-285750">
              <a:buFont typeface="Arial" panose="020B0604020202020204" pitchFamily="34" charset="0"/>
              <a:buChar char="•"/>
            </a:pPr>
            <a:endParaRPr lang="en-GB" sz="1600" dirty="0">
              <a:latin typeface="Letter-join 36" panose="02000805000000020003" pitchFamily="50" charset="0"/>
            </a:endParaRPr>
          </a:p>
        </p:txBody>
      </p:sp>
      <p:sp>
        <p:nvSpPr>
          <p:cNvPr id="5" name="Title 1"/>
          <p:cNvSpPr>
            <a:spLocks noGrp="1"/>
          </p:cNvSpPr>
          <p:nvPr>
            <p:ph type="title"/>
          </p:nvPr>
        </p:nvSpPr>
        <p:spPr>
          <a:xfrm>
            <a:off x="539552" y="692696"/>
            <a:ext cx="7632848" cy="1080120"/>
          </a:xfrm>
        </p:spPr>
        <p:txBody>
          <a:bodyPr>
            <a:normAutofit/>
          </a:bodyPr>
          <a:lstStyle/>
          <a:p>
            <a:r>
              <a:rPr lang="en-GB" sz="3600" u="sng" dirty="0">
                <a:latin typeface="Letter-join 36" panose="02000805000000020003" pitchFamily="50" charset="0"/>
              </a:rPr>
              <a:t>Communication – Dojo</a:t>
            </a:r>
          </a:p>
        </p:txBody>
      </p:sp>
      <p:pic>
        <p:nvPicPr>
          <p:cNvPr id="4" name="Picture 3"/>
          <p:cNvPicPr>
            <a:picLocks noChangeAspect="1"/>
          </p:cNvPicPr>
          <p:nvPr/>
        </p:nvPicPr>
        <p:blipFill>
          <a:blip r:embed="rId4"/>
          <a:stretch>
            <a:fillRect/>
          </a:stretch>
        </p:blipFill>
        <p:spPr>
          <a:xfrm>
            <a:off x="1043608" y="1484784"/>
            <a:ext cx="7128792" cy="5133664"/>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9053" y="83096"/>
            <a:ext cx="609600" cy="609600"/>
          </a:xfrm>
          <a:prstGeom prst="rect">
            <a:avLst/>
          </a:prstGeom>
        </p:spPr>
      </p:pic>
    </p:spTree>
    <p:extLst>
      <p:ext uri="{BB962C8B-B14F-4D97-AF65-F5344CB8AC3E}">
        <p14:creationId xmlns:p14="http://schemas.microsoft.com/office/powerpoint/2010/main" val="3631547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7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1">
      <a:dk1>
        <a:srgbClr val="000000"/>
      </a:dk1>
      <a:lt1>
        <a:srgbClr val="FFFFFF"/>
      </a:lt1>
      <a:dk2>
        <a:srgbClr val="C00000"/>
      </a:dk2>
      <a:lt2>
        <a:srgbClr val="C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A4156D36BFEA46BAE60ABF9D9F893B" ma:contentTypeVersion="16" ma:contentTypeDescription="Create a new document." ma:contentTypeScope="" ma:versionID="88189ed3757b200bb5e707f570e6b7d4">
  <xsd:schema xmlns:xsd="http://www.w3.org/2001/XMLSchema" xmlns:xs="http://www.w3.org/2001/XMLSchema" xmlns:p="http://schemas.microsoft.com/office/2006/metadata/properties" xmlns:ns2="359a9a00-a290-4288-b116-4b5872e28cb1" xmlns:ns3="2c1cb972-e841-42aa-9921-f27ef866de9a" targetNamespace="http://schemas.microsoft.com/office/2006/metadata/properties" ma:root="true" ma:fieldsID="a2c0cc4cd170283ba8f056eed85a5312" ns2:_="" ns3:_="">
    <xsd:import namespace="359a9a00-a290-4288-b116-4b5872e28cb1"/>
    <xsd:import namespace="2c1cb972-e841-42aa-9921-f27ef866de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a9a00-a290-4288-b116-4b5872e28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d71caf-6ffe-4410-bea3-f3886863b5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1cb972-e841-42aa-9921-f27ef866de9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1397c3-8cba-4bdd-8f62-c29ace5a08a2}" ma:internalName="TaxCatchAll" ma:showField="CatchAllData" ma:web="2c1cb972-e841-42aa-9921-f27ef866d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9a9a00-a290-4288-b116-4b5872e28cb1">
      <Terms xmlns="http://schemas.microsoft.com/office/infopath/2007/PartnerControls"/>
    </lcf76f155ced4ddcb4097134ff3c332f>
    <TaxCatchAll xmlns="2c1cb972-e841-42aa-9921-f27ef866de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0F42EB-B2B9-435B-8D5C-35030E823684}"/>
</file>

<file path=customXml/itemProps2.xml><?xml version="1.0" encoding="utf-8"?>
<ds:datastoreItem xmlns:ds="http://schemas.openxmlformats.org/officeDocument/2006/customXml" ds:itemID="{8AFD552E-7416-4491-9E10-572E656D4FD6}">
  <ds:schemaRefs>
    <ds:schemaRef ds:uri="http://purl.org/dc/terms/"/>
    <ds:schemaRef ds:uri="http://schemas.microsoft.com/office/2006/documentManagement/types"/>
    <ds:schemaRef ds:uri="http://purl.org/dc/dcmitype/"/>
    <ds:schemaRef ds:uri="51ed0273-da2e-4e15-a4cc-da4b6a562b6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48f660d0-b407-4726-9240-d79ef079ff08"/>
    <ds:schemaRef ds:uri="http://www.w3.org/XML/1998/namespace"/>
  </ds:schemaRefs>
</ds:datastoreItem>
</file>

<file path=customXml/itemProps3.xml><?xml version="1.0" encoding="utf-8"?>
<ds:datastoreItem xmlns:ds="http://schemas.openxmlformats.org/officeDocument/2006/customXml" ds:itemID="{AFF69ACA-D692-485B-B67E-A846685F5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Pushpin</Template>
  <TotalTime>29158</TotalTime>
  <Words>907</Words>
  <Application>Microsoft Office PowerPoint</Application>
  <PresentationFormat>On-screen Show (4:3)</PresentationFormat>
  <Paragraphs>85</Paragraphs>
  <Slides>14</Slides>
  <Notes>1</Notes>
  <HiddenSlides>0</HiddenSlides>
  <MMClips>14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Brush Script MT</vt:lpstr>
      <vt:lpstr>Calibri</vt:lpstr>
      <vt:lpstr>Comic Sans MS</vt:lpstr>
      <vt:lpstr>Constantia</vt:lpstr>
      <vt:lpstr>Franklin Gothic Book</vt:lpstr>
      <vt:lpstr>Letter-join 36</vt:lpstr>
      <vt:lpstr>Letterjoin-Air Plus 36</vt:lpstr>
      <vt:lpstr>Rage Italic</vt:lpstr>
      <vt:lpstr>Segoe UI</vt:lpstr>
      <vt:lpstr>Times New Roman</vt:lpstr>
      <vt:lpstr>Wingdings</vt:lpstr>
      <vt:lpstr>Pushpin</vt:lpstr>
      <vt:lpstr>Meet the Teacher Year Three  6th September 2022</vt:lpstr>
      <vt:lpstr>Topics During the Year NB: These may be subject to change depending on the needs of the cohort</vt:lpstr>
      <vt:lpstr>Topics During the Year NB: These may be subject to change depending on the needs of the cohort</vt:lpstr>
      <vt:lpstr>English During the Year</vt:lpstr>
      <vt:lpstr>Maths During the Year </vt:lpstr>
      <vt:lpstr>Planned Visits and Events NB: Dates will be confirmed closer to the events and trips may change due to availability and cost</vt:lpstr>
      <vt:lpstr>Uniform Expectations</vt:lpstr>
      <vt:lpstr>PE and Music</vt:lpstr>
      <vt:lpstr>Communication – Dojo</vt:lpstr>
      <vt:lpstr>Homework and Reading</vt:lpstr>
      <vt:lpstr>PowerPoint Presentation</vt:lpstr>
      <vt:lpstr>PowerPoint Presentation</vt:lpstr>
      <vt:lpstr>Extra-curricular Clubs NB: Dates and clubs will be confirmed closer to the events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Hillside Assessment System  2015</dc:title>
  <dc:creator>teacher</dc:creator>
  <cp:lastModifiedBy>KNelson</cp:lastModifiedBy>
  <cp:revision>280</cp:revision>
  <cp:lastPrinted>2018-10-02T07:10:09Z</cp:lastPrinted>
  <dcterms:created xsi:type="dcterms:W3CDTF">2015-07-10T19:38:16Z</dcterms:created>
  <dcterms:modified xsi:type="dcterms:W3CDTF">2022-09-07T09:24:55Z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0x010100C5A4156D36BFEA46BAE60ABF9D9F893B</vt:lpwstr>
  </property>
</Properties>
</file>