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369" r:id="rId6"/>
    <p:sldId id="393" r:id="rId7"/>
    <p:sldId id="394" r:id="rId8"/>
    <p:sldId id="387" r:id="rId9"/>
    <p:sldId id="388" r:id="rId10"/>
    <p:sldId id="395" r:id="rId11"/>
    <p:sldId id="383" r:id="rId12"/>
    <p:sldId id="396" r:id="rId13"/>
    <p:sldId id="389" r:id="rId14"/>
    <p:sldId id="391" r:id="rId15"/>
    <p:sldId id="397" r:id="rId16"/>
    <p:sldId id="398" r:id="rId17"/>
    <p:sldId id="378"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3394" autoAdjust="0"/>
  </p:normalViewPr>
  <p:slideViewPr>
    <p:cSldViewPr>
      <p:cViewPr>
        <p:scale>
          <a:sx n="100" d="100"/>
          <a:sy n="100" d="100"/>
        </p:scale>
        <p:origin x="522" y="-8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06/09/2022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06/09/2022</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06/09/2022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06/09/2022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06/09/2022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06/09/2022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06/09/2022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06/09/2022</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06/09/2022</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06/09/2022</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1055193"/>
            <a:ext cx="6552728" cy="3096343"/>
          </a:xfrm>
        </p:spPr>
        <p:txBody>
          <a:bodyPr>
            <a:normAutofit fontScale="90000"/>
          </a:bodyPr>
          <a:lstStyle/>
          <a:p>
            <a:r>
              <a:rPr lang="en-GB" sz="5400" b="1" dirty="0">
                <a:latin typeface="Letterjoin-Air Plus 36" panose="02000805000000020003" pitchFamily="50" charset="0"/>
                <a:cs typeface="Arial" panose="020B0604020202020204" pitchFamily="34" charset="0"/>
              </a:rPr>
              <a:t>Meet the Teacher</a:t>
            </a:r>
            <a:br>
              <a:rPr lang="en-GB" sz="5400" b="1" dirty="0">
                <a:latin typeface="Letterjoin-Air Plus 36" panose="02000805000000020003" pitchFamily="50" charset="0"/>
                <a:cs typeface="Arial" panose="020B0604020202020204" pitchFamily="34" charset="0"/>
              </a:rPr>
            </a:br>
            <a:br>
              <a:rPr lang="en-GB" sz="5400" b="1" dirty="0">
                <a:latin typeface="Letterjoin-Air Plus 36" panose="02000805000000020003" pitchFamily="50" charset="0"/>
                <a:cs typeface="Arial" panose="020B0604020202020204" pitchFamily="34" charset="0"/>
              </a:rPr>
            </a:br>
            <a:r>
              <a:rPr lang="en-GB" sz="4900" b="1" dirty="0">
                <a:latin typeface="Letterjoin-Air Plus 36" panose="02000805000000020003" pitchFamily="50" charset="0"/>
                <a:cs typeface="Arial" panose="020B0604020202020204" pitchFamily="34" charset="0"/>
              </a:rPr>
              <a:t>6</a:t>
            </a:r>
            <a:r>
              <a:rPr lang="en-GB" sz="4900" b="1" baseline="30000" dirty="0">
                <a:latin typeface="Letterjoin-Air Plus 36" panose="02000805000000020003" pitchFamily="50" charset="0"/>
                <a:cs typeface="Arial" panose="020B0604020202020204" pitchFamily="34" charset="0"/>
              </a:rPr>
              <a:t>th</a:t>
            </a:r>
            <a:r>
              <a:rPr lang="en-GB" sz="4900" b="1" dirty="0">
                <a:latin typeface="Letterjoin-Air Plus 36" panose="02000805000000020003" pitchFamily="50" charset="0"/>
                <a:cs typeface="Arial" panose="020B0604020202020204" pitchFamily="34" charset="0"/>
              </a:rPr>
              <a:t> September 2022</a:t>
            </a:r>
            <a:endParaRPr lang="en-GB" sz="6600" dirty="0">
              <a:latin typeface="Letterjoin-Air Plus 36" panose="02000805000000020003" pitchFamily="50" charset="0"/>
              <a:cs typeface="Arial" panose="020B0604020202020204" pitchFamily="34" charset="0"/>
            </a:endParaRPr>
          </a:p>
        </p:txBody>
      </p:sp>
      <p:pic>
        <p:nvPicPr>
          <p:cNvPr id="1026" name="Picture 2" descr="Hillside_Vecto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60648"/>
            <a:ext cx="1008112" cy="1189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9">
            <a:extLst>
              <a:ext uri="{FF2B5EF4-FFF2-40B4-BE49-F238E27FC236}">
                <a16:creationId xmlns:a16="http://schemas.microsoft.com/office/drawing/2014/main" id="{94BA436A-9DE8-460E-971B-8014CECF58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366" y="4151536"/>
            <a:ext cx="1460500" cy="169703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C1969C-6C2A-42E4-8304-33B7E46C1415}"/>
              </a:ext>
            </a:extLst>
          </p:cNvPr>
          <p:cNvPicPr>
            <a:picLocks noChangeAspect="1"/>
          </p:cNvPicPr>
          <p:nvPr/>
        </p:nvPicPr>
        <p:blipFill>
          <a:blip r:embed="rId7"/>
          <a:stretch>
            <a:fillRect/>
          </a:stretch>
        </p:blipFill>
        <p:spPr>
          <a:xfrm>
            <a:off x="1691680" y="4797152"/>
            <a:ext cx="1267218" cy="1691111"/>
          </a:xfrm>
          <a:prstGeom prst="rect">
            <a:avLst/>
          </a:prstGeom>
          <a:ln>
            <a:solidFill>
              <a:schemeClr val="accent1">
                <a:lumMod val="75000"/>
              </a:schemeClr>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0272" y="4797152"/>
            <a:ext cx="609600" cy="609600"/>
          </a:xfrm>
          <a:prstGeom prst="rect">
            <a:avLst/>
          </a:prstGeom>
        </p:spPr>
      </p:pic>
    </p:spTree>
    <p:extLst>
      <p:ext uri="{BB962C8B-B14F-4D97-AF65-F5344CB8AC3E}">
        <p14:creationId xmlns:p14="http://schemas.microsoft.com/office/powerpoint/2010/main" val="363318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9240" y="620688"/>
            <a:ext cx="7632848" cy="10801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dirty="0">
                <a:latin typeface="Letter-join 36" panose="02000805000000020003" pitchFamily="50" charset="0"/>
              </a:rPr>
              <a:t>Reminders</a:t>
            </a:r>
          </a:p>
        </p:txBody>
      </p:sp>
      <p:sp>
        <p:nvSpPr>
          <p:cNvPr id="6" name="Rectangle 5"/>
          <p:cNvSpPr/>
          <p:nvPr/>
        </p:nvSpPr>
        <p:spPr>
          <a:xfrm>
            <a:off x="1115616" y="1700808"/>
            <a:ext cx="7216662" cy="4001095"/>
          </a:xfrm>
          <a:prstGeom prst="rect">
            <a:avLst/>
          </a:prstGeom>
        </p:spPr>
        <p:txBody>
          <a:bodyPr wrap="square">
            <a:spAutoFit/>
          </a:bodyPr>
          <a:lstStyle/>
          <a:p>
            <a:r>
              <a:rPr lang="en-GB" sz="1600" dirty="0">
                <a:latin typeface="Letterjoin-Air Plus 36" panose="02000805000000020003" pitchFamily="50" charset="0"/>
              </a:rPr>
              <a:t>Nursery, Reception, Year One and Year Two are provided with a piece of fruit for their snack each day. Children are welcome to bring their own healthy snack in to eat at playtime should they prefer. This can be a piece of fruit/ breakfast bar etc. (we are a nut free school so no items containing nuts and no chocolate/ crisps please)</a:t>
            </a:r>
          </a:p>
          <a:p>
            <a:endParaRPr lang="en-GB" sz="1600" dirty="0">
              <a:latin typeface="Letterjoin-Air Plus 36" panose="02000805000000020003" pitchFamily="50" charset="0"/>
            </a:endParaRPr>
          </a:p>
          <a:p>
            <a:r>
              <a:rPr lang="en-GB" sz="1600" dirty="0">
                <a:latin typeface="Letterjoin-Air Plus 36" panose="02000805000000020003" pitchFamily="50" charset="0"/>
              </a:rPr>
              <a:t>Each child should have a water bottle in school each day (please no glass). This is to be taken home each day and brought back in refilled with water. It can be refilled throughout the day from our water dispensers. </a:t>
            </a:r>
          </a:p>
          <a:p>
            <a:endParaRPr lang="en-GB" sz="1600" dirty="0">
              <a:latin typeface="Letterjoin-Air Plus 36" panose="02000805000000020003" pitchFamily="50" charset="0"/>
            </a:endParaRPr>
          </a:p>
          <a:p>
            <a:r>
              <a:rPr lang="en-GB" sz="1600" dirty="0">
                <a:latin typeface="Letterjoin-Air Plus 36" panose="02000805000000020003" pitchFamily="50" charset="0"/>
              </a:rPr>
              <a:t>PLEASE send your child with appropriate clothing for</a:t>
            </a:r>
          </a:p>
          <a:p>
            <a:r>
              <a:rPr lang="en-GB" sz="1600" dirty="0">
                <a:latin typeface="Letterjoin-Air Plus 36" panose="02000805000000020003" pitchFamily="50" charset="0"/>
              </a:rPr>
              <a:t>the weather – coats, hats, gloves, sun hats, sun cream </a:t>
            </a:r>
          </a:p>
          <a:p>
            <a:r>
              <a:rPr lang="en-GB" sz="1600" dirty="0">
                <a:latin typeface="Letterjoin-Air Plus 36" panose="02000805000000020003" pitchFamily="50" charset="0"/>
              </a:rPr>
              <a:t>as appropriate. Thank you! </a:t>
            </a:r>
          </a:p>
          <a:p>
            <a:endParaRPr lang="en-GB" sz="1400" dirty="0">
              <a:latin typeface="Letterjoin-Air Plus 36" panose="02000805000000020003" pitchFamily="50" charset="0"/>
            </a:endParaRPr>
          </a:p>
        </p:txBody>
      </p:sp>
      <p:pic>
        <p:nvPicPr>
          <p:cNvPr id="7" name="Picture 2" descr="Image">
            <a:extLst>
              <a:ext uri="{FF2B5EF4-FFF2-40B4-BE49-F238E27FC236}">
                <a16:creationId xmlns:a16="http://schemas.microsoft.com/office/drawing/2014/main" id="{9303AA4A-9492-42FB-A3EA-2E7D308656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74459">
            <a:off x="7080810" y="4405962"/>
            <a:ext cx="1233488" cy="197097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2242" y="5210030"/>
            <a:ext cx="609600" cy="609600"/>
          </a:xfrm>
          <a:prstGeom prst="rect">
            <a:avLst/>
          </a:prstGeom>
        </p:spPr>
      </p:pic>
    </p:spTree>
    <p:extLst>
      <p:ext uri="{BB962C8B-B14F-4D97-AF65-F5344CB8AC3E}">
        <p14:creationId xmlns:p14="http://schemas.microsoft.com/office/powerpoint/2010/main" val="3078410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3568" y="1196752"/>
            <a:ext cx="7632848" cy="10801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dirty="0">
                <a:latin typeface="Letter-join 36" panose="02000805000000020003" pitchFamily="50" charset="0"/>
              </a:rPr>
              <a:t>Behaviour</a:t>
            </a:r>
            <a:endParaRPr lang="en-GB" sz="3600" dirty="0">
              <a:latin typeface="Letter-join 36" panose="02000805000000020003" pitchFamily="50" charset="0"/>
            </a:endParaRPr>
          </a:p>
          <a:p>
            <a:endParaRPr lang="en-GB" sz="3600" dirty="0">
              <a:latin typeface="Letter-join 36" panose="02000805000000020003" pitchFamily="50" charset="0"/>
            </a:endParaRPr>
          </a:p>
        </p:txBody>
      </p:sp>
      <p:sp>
        <p:nvSpPr>
          <p:cNvPr id="4" name="Title 1"/>
          <p:cNvSpPr txBox="1">
            <a:spLocks/>
          </p:cNvSpPr>
          <p:nvPr/>
        </p:nvSpPr>
        <p:spPr>
          <a:xfrm>
            <a:off x="1079875" y="4437112"/>
            <a:ext cx="7200800" cy="108012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800" dirty="0">
                <a:latin typeface="Letter-join 36" panose="02000805000000020003" pitchFamily="50" charset="0"/>
              </a:rPr>
              <a:t>Children are expected to follow our Hillside Rules to: </a:t>
            </a:r>
          </a:p>
          <a:p>
            <a:endParaRPr lang="en-GB" sz="1800" dirty="0">
              <a:latin typeface="Letter-join 36" panose="02000805000000020003" pitchFamily="50" charset="0"/>
            </a:endParaRPr>
          </a:p>
          <a:p>
            <a:r>
              <a:rPr lang="en-GB" sz="1800" dirty="0">
                <a:latin typeface="Letter-join 36" panose="02000805000000020003" pitchFamily="50" charset="0"/>
              </a:rPr>
              <a:t>Stay Safe</a:t>
            </a:r>
          </a:p>
          <a:p>
            <a:r>
              <a:rPr lang="en-GB" sz="1800" dirty="0">
                <a:latin typeface="Letter-join 36" panose="02000805000000020003" pitchFamily="50" charset="0"/>
              </a:rPr>
              <a:t>Show Respect </a:t>
            </a:r>
          </a:p>
          <a:p>
            <a:r>
              <a:rPr lang="en-GB" sz="1800" dirty="0">
                <a:latin typeface="Letter-join 36" panose="02000805000000020003" pitchFamily="50" charset="0"/>
              </a:rPr>
              <a:t>Be kind</a:t>
            </a:r>
          </a:p>
          <a:p>
            <a:pPr algn="l"/>
            <a:endParaRPr lang="en-GB" sz="1800" dirty="0">
              <a:latin typeface="Letter-join 36" panose="02000805000000020003" pitchFamily="50" charset="0"/>
            </a:endParaRPr>
          </a:p>
          <a:p>
            <a:pPr algn="l"/>
            <a:r>
              <a:rPr lang="en-GB" sz="1600" dirty="0">
                <a:latin typeface="Letter-join 36" panose="02000805000000020003" pitchFamily="50" charset="0"/>
              </a:rPr>
              <a:t>Positive behaviour is rewarded at Hillside in lots of ways including: </a:t>
            </a:r>
          </a:p>
          <a:p>
            <a:pPr marL="571500" indent="-571500" algn="l">
              <a:buFont typeface="Arial" panose="020B0604020202020204" pitchFamily="34" charset="0"/>
              <a:buChar char="•"/>
            </a:pPr>
            <a:r>
              <a:rPr lang="en-GB" sz="1600" dirty="0">
                <a:latin typeface="Letter-join 36" panose="02000805000000020003" pitchFamily="50" charset="0"/>
              </a:rPr>
              <a:t>Marbles for top teams and individual behaviour! </a:t>
            </a:r>
          </a:p>
          <a:p>
            <a:pPr marL="571500" indent="-571500" algn="l">
              <a:buFont typeface="Arial" panose="020B0604020202020204" pitchFamily="34" charset="0"/>
              <a:buChar char="•"/>
            </a:pPr>
            <a:r>
              <a:rPr lang="en-GB" sz="1600" dirty="0">
                <a:latin typeface="Letter-join 36" panose="02000805000000020003" pitchFamily="50" charset="0"/>
              </a:rPr>
              <a:t>End of the week treats!</a:t>
            </a:r>
          </a:p>
          <a:p>
            <a:pPr marL="571500" indent="-571500" algn="l">
              <a:buFont typeface="Arial" panose="020B0604020202020204" pitchFamily="34" charset="0"/>
              <a:buChar char="•"/>
            </a:pPr>
            <a:r>
              <a:rPr lang="en-GB" sz="1600" dirty="0">
                <a:latin typeface="Letter-join 36" panose="02000805000000020003" pitchFamily="50" charset="0"/>
              </a:rPr>
              <a:t>Head Teacher Certificates and Good Worker Awards!</a:t>
            </a:r>
          </a:p>
          <a:p>
            <a:pPr marL="571500" indent="-571500" algn="l">
              <a:buFont typeface="Arial" panose="020B0604020202020204" pitchFamily="34" charset="0"/>
              <a:buChar char="•"/>
            </a:pPr>
            <a:r>
              <a:rPr lang="en-GB" sz="1600" dirty="0">
                <a:latin typeface="Letter-join 36" panose="02000805000000020003" pitchFamily="50" charset="0"/>
              </a:rPr>
              <a:t>Prize draws for Reading Rocket…</a:t>
            </a:r>
          </a:p>
          <a:p>
            <a:pPr algn="l"/>
            <a:endParaRPr lang="en-GB" sz="1600" dirty="0">
              <a:latin typeface="Letter-join 36" panose="02000805000000020003" pitchFamily="50" charset="0"/>
            </a:endParaRPr>
          </a:p>
          <a:p>
            <a:pPr algn="l"/>
            <a:r>
              <a:rPr lang="en-GB" sz="1600" dirty="0">
                <a:latin typeface="Letter-join 36" panose="02000805000000020003" pitchFamily="50" charset="0"/>
              </a:rPr>
              <a:t>We follow our behaviour consequence system if we need to (see in class) and this is used consistently throughout the school. </a:t>
            </a:r>
          </a:p>
        </p:txBody>
      </p:sp>
      <p:pic>
        <p:nvPicPr>
          <p:cNvPr id="7" name="Picture 2" descr="Hillside_Vecto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060848"/>
            <a:ext cx="745110" cy="879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5652" y="2098948"/>
            <a:ext cx="609600" cy="609600"/>
          </a:xfrm>
          <a:prstGeom prst="rect">
            <a:avLst/>
          </a:prstGeom>
        </p:spPr>
      </p:pic>
    </p:spTree>
    <p:extLst>
      <p:ext uri="{BB962C8B-B14F-4D97-AF65-F5344CB8AC3E}">
        <p14:creationId xmlns:p14="http://schemas.microsoft.com/office/powerpoint/2010/main" val="1503974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3568" y="1196752"/>
            <a:ext cx="7632848" cy="10801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dirty="0">
                <a:latin typeface="Letter-join 36" panose="02000805000000020003" pitchFamily="50" charset="0"/>
              </a:rPr>
              <a:t>Statutory Testing</a:t>
            </a:r>
            <a:endParaRPr lang="en-GB" sz="3600" dirty="0">
              <a:latin typeface="Letter-join 36" panose="02000805000000020003" pitchFamily="50" charset="0"/>
            </a:endParaRPr>
          </a:p>
          <a:p>
            <a:endParaRPr lang="en-GB" sz="3600" dirty="0">
              <a:latin typeface="Letter-join 36" panose="02000805000000020003" pitchFamily="50" charset="0"/>
            </a:endParaRPr>
          </a:p>
        </p:txBody>
      </p:sp>
      <p:sp>
        <p:nvSpPr>
          <p:cNvPr id="4" name="Title 1"/>
          <p:cNvSpPr txBox="1">
            <a:spLocks/>
          </p:cNvSpPr>
          <p:nvPr/>
        </p:nvSpPr>
        <p:spPr>
          <a:xfrm>
            <a:off x="971600" y="4581128"/>
            <a:ext cx="7200800" cy="108012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400" dirty="0">
                <a:latin typeface="Letter-join 36" panose="02000805000000020003" pitchFamily="50" charset="0"/>
              </a:rPr>
              <a:t>In Year One the children complete the Phonics Screening Check. This usually happens in June and is a Statutory Test that is reported to the Local Authority. </a:t>
            </a:r>
          </a:p>
          <a:p>
            <a:pPr algn="l"/>
            <a:endParaRPr lang="en-GB" sz="1400" dirty="0">
              <a:latin typeface="Letter-join 36" panose="02000805000000020003" pitchFamily="50" charset="0"/>
            </a:endParaRPr>
          </a:p>
          <a:p>
            <a:pPr algn="l"/>
            <a:r>
              <a:rPr lang="en-GB" sz="1400" dirty="0">
                <a:latin typeface="Letter-join 36" panose="02000805000000020003" pitchFamily="50" charset="0"/>
              </a:rPr>
              <a:t>The test contains 40 words. Each child will sit one-to-one and read each word aloud to a teacher. The test will take approximately 10 minutes per child, although all children are different and will complete the check at their own pace. </a:t>
            </a:r>
          </a:p>
          <a:p>
            <a:pPr algn="l"/>
            <a:endParaRPr lang="en-GB" sz="1400" dirty="0">
              <a:latin typeface="Letter-join 36" panose="02000805000000020003" pitchFamily="50" charset="0"/>
            </a:endParaRPr>
          </a:p>
          <a:p>
            <a:pPr algn="l"/>
            <a:r>
              <a:rPr lang="en-GB" sz="1400" dirty="0">
                <a:latin typeface="Letter-join 36" panose="02000805000000020003" pitchFamily="50" charset="0"/>
              </a:rPr>
              <a:t>The list of words the children read is a combination of 20 real words and 20 pseudo words (nonsense words). The pseudo words will be shown to your child with a picture of an alien. Pseudo words are included because they will be new to all pupils; they do not favour children with a good vocabulary knowledge or visual memory of words. </a:t>
            </a:r>
          </a:p>
          <a:p>
            <a:pPr algn="l"/>
            <a:endParaRPr lang="en-GB" sz="1400" dirty="0">
              <a:latin typeface="Letter-join 36" panose="02000805000000020003" pitchFamily="50" charset="0"/>
            </a:endParaRPr>
          </a:p>
          <a:p>
            <a:pPr algn="l"/>
            <a:r>
              <a:rPr lang="en-GB" sz="1400" dirty="0">
                <a:latin typeface="Letter-join 36" panose="02000805000000020003" pitchFamily="50" charset="0"/>
              </a:rPr>
              <a:t>You will find out more about </a:t>
            </a:r>
          </a:p>
          <a:p>
            <a:pPr algn="l"/>
            <a:r>
              <a:rPr lang="en-GB" sz="1400" dirty="0">
                <a:latin typeface="Letter-join 36" panose="02000805000000020003" pitchFamily="50" charset="0"/>
              </a:rPr>
              <a:t>this closer to the time! </a:t>
            </a:r>
          </a:p>
          <a:p>
            <a:pPr algn="l"/>
            <a:endParaRPr lang="en-GB" sz="1800" dirty="0">
              <a:latin typeface="Letter-join 36" panose="02000805000000020003" pitchFamily="50" charset="0"/>
            </a:endParaRPr>
          </a:p>
        </p:txBody>
      </p:sp>
      <p:pic>
        <p:nvPicPr>
          <p:cNvPr id="6" name="Picture 5"/>
          <p:cNvPicPr>
            <a:picLocks noChangeAspect="1"/>
          </p:cNvPicPr>
          <p:nvPr/>
        </p:nvPicPr>
        <p:blipFill>
          <a:blip r:embed="rId4"/>
          <a:stretch>
            <a:fillRect/>
          </a:stretch>
        </p:blipFill>
        <p:spPr>
          <a:xfrm>
            <a:off x="4355976" y="4797152"/>
            <a:ext cx="4169668" cy="134054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91880" y="5121188"/>
            <a:ext cx="609600" cy="609600"/>
          </a:xfrm>
          <a:prstGeom prst="rect">
            <a:avLst/>
          </a:prstGeom>
        </p:spPr>
      </p:pic>
    </p:spTree>
    <p:extLst>
      <p:ext uri="{BB962C8B-B14F-4D97-AF65-F5344CB8AC3E}">
        <p14:creationId xmlns:p14="http://schemas.microsoft.com/office/powerpoint/2010/main" val="3407008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048977" cy="1202485"/>
          </a:xfrm>
        </p:spPr>
        <p:txBody>
          <a:bodyPr>
            <a:normAutofit/>
          </a:bodyPr>
          <a:lstStyle/>
          <a:p>
            <a:r>
              <a:rPr lang="en-GB" sz="3600" u="sng" dirty="0">
                <a:latin typeface="Letter-join 36" panose="02000805000000020003" pitchFamily="50" charset="0"/>
              </a:rPr>
              <a:t>Extra-curricular Clubs</a:t>
            </a:r>
            <a:br>
              <a:rPr lang="en-GB" sz="3600" u="sng" dirty="0">
                <a:latin typeface="Letter-join 36" panose="02000805000000020003" pitchFamily="50" charset="0"/>
              </a:rPr>
            </a:br>
            <a:r>
              <a:rPr lang="en-GB" sz="1600" dirty="0">
                <a:latin typeface="Letter-join 36" panose="02000805000000020003" pitchFamily="50" charset="0"/>
              </a:rPr>
              <a:t>NB: Dates and clubs will be confirmed closer to the events</a:t>
            </a:r>
          </a:p>
        </p:txBody>
      </p:sp>
      <p:sp>
        <p:nvSpPr>
          <p:cNvPr id="5" name="Rectangle 4"/>
          <p:cNvSpPr/>
          <p:nvPr/>
        </p:nvSpPr>
        <p:spPr>
          <a:xfrm>
            <a:off x="711612" y="1988840"/>
            <a:ext cx="7704856" cy="3539430"/>
          </a:xfrm>
          <a:prstGeom prst="rect">
            <a:avLst/>
          </a:prstGeom>
        </p:spPr>
        <p:txBody>
          <a:bodyPr wrap="square">
            <a:spAutoFit/>
          </a:bodyPr>
          <a:lstStyle/>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Singing Stars with Mr. Hall! </a:t>
            </a: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Autumn – Story and Rhyme Craft Club with Mrs. Rushton</a:t>
            </a: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Spring – Multi-skills with Dan </a:t>
            </a: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p:txBody>
      </p:sp>
      <p:pic>
        <p:nvPicPr>
          <p:cNvPr id="3" name="Picture 2"/>
          <p:cNvPicPr>
            <a:picLocks noChangeAspect="1"/>
          </p:cNvPicPr>
          <p:nvPr/>
        </p:nvPicPr>
        <p:blipFill>
          <a:blip r:embed="rId4"/>
          <a:stretch>
            <a:fillRect/>
          </a:stretch>
        </p:blipFill>
        <p:spPr>
          <a:xfrm>
            <a:off x="7114374" y="4437112"/>
            <a:ext cx="1295400" cy="16383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120" y="5156345"/>
            <a:ext cx="609600" cy="609600"/>
          </a:xfrm>
          <a:prstGeom prst="rect">
            <a:avLst/>
          </a:prstGeom>
        </p:spPr>
      </p:pic>
    </p:spTree>
    <p:extLst>
      <p:ext uri="{BB962C8B-B14F-4D97-AF65-F5344CB8AC3E}">
        <p14:creationId xmlns:p14="http://schemas.microsoft.com/office/powerpoint/2010/main" val="2606040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585" y="2655990"/>
            <a:ext cx="6965245" cy="432048"/>
          </a:xfrm>
        </p:spPr>
        <p:txBody>
          <a:bodyPr>
            <a:noAutofit/>
          </a:bodyPr>
          <a:lstStyle/>
          <a:p>
            <a:r>
              <a:rPr lang="en-US" b="1" dirty="0">
                <a:latin typeface="Letterjoin-Air Plus 36" panose="02000805000000020003" pitchFamily="50" charset="0"/>
              </a:rPr>
              <a:t>Any Questions? </a:t>
            </a:r>
            <a:endParaRPr lang="en-GB" sz="4000" dirty="0">
              <a:latin typeface="Letterjoin-Air Plus 36" panose="02000805000000020003" pitchFamily="50" charset="0"/>
            </a:endParaRPr>
          </a:p>
        </p:txBody>
      </p:sp>
      <p:sp>
        <p:nvSpPr>
          <p:cNvPr id="3" name="Content Placeholder 2"/>
          <p:cNvSpPr>
            <a:spLocks noGrp="1"/>
          </p:cNvSpPr>
          <p:nvPr>
            <p:ph idx="1"/>
          </p:nvPr>
        </p:nvSpPr>
        <p:spPr>
          <a:xfrm flipV="1">
            <a:off x="1463040" y="1844824"/>
            <a:ext cx="6196405" cy="274433"/>
          </a:xfrm>
        </p:spPr>
        <p:txBody>
          <a:bodyPr>
            <a:normAutofit fontScale="62500" lnSpcReduction="20000"/>
          </a:bodyPr>
          <a:lstStyle/>
          <a:p>
            <a:endParaRPr lang="en-GB" dirty="0">
              <a:latin typeface="Comic Sans MS" panose="030F0702030302020204" pitchFamily="66" charset="0"/>
            </a:endParaRPr>
          </a:p>
          <a:p>
            <a:endParaRPr lang="en-US" dirty="0">
              <a:latin typeface="Comic Sans MS" panose="030F0702030302020204" pitchFamily="66" charset="0"/>
            </a:endParaRP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 y="1677240"/>
            <a:ext cx="609600" cy="609600"/>
          </a:xfrm>
          <a:prstGeom prst="rect">
            <a:avLst/>
          </a:prstGeom>
        </p:spPr>
      </p:pic>
    </p:spTree>
    <p:extLst>
      <p:ext uri="{BB962C8B-B14F-4D97-AF65-F5344CB8AC3E}">
        <p14:creationId xmlns:p14="http://schemas.microsoft.com/office/powerpoint/2010/main" val="2053827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717337" cy="1099250"/>
          </a:xfrm>
        </p:spPr>
        <p:txBody>
          <a:bodyPr>
            <a:normAutofit/>
          </a:bodyPr>
          <a:lstStyle/>
          <a:p>
            <a:r>
              <a:rPr lang="en-GB" sz="3600" u="sng" dirty="0">
                <a:latin typeface="Letterjoin-Air Plus 36" panose="02000805000000020003" pitchFamily="50" charset="0"/>
                <a:cs typeface="Arial" panose="020B0604020202020204" pitchFamily="34" charset="0"/>
              </a:rPr>
              <a:t>Topics During the Year</a:t>
            </a:r>
            <a:br>
              <a:rPr lang="en-GB" sz="1300" u="sng" dirty="0">
                <a:latin typeface="Letterjoin-Air Plus 36" panose="02000805000000020003" pitchFamily="50" charset="0"/>
                <a:cs typeface="Arial" panose="020B0604020202020204" pitchFamily="34" charset="0"/>
              </a:rPr>
            </a:br>
            <a:r>
              <a:rPr lang="en-GB" sz="1300" u="sng" dirty="0">
                <a:latin typeface="Letterjoin-Air Plus 36" panose="02000805000000020003" pitchFamily="50" charset="0"/>
                <a:cs typeface="Arial" panose="020B0604020202020204" pitchFamily="34" charset="0"/>
              </a:rPr>
              <a:t>NB: These may be subject to change depending on the needs of the cohort</a:t>
            </a:r>
            <a:endParaRPr lang="en-GB" sz="1300" dirty="0">
              <a:latin typeface="Letterjoin-Air Plus 36" panose="02000805000000020003" pitchFamily="50" charset="0"/>
            </a:endParaRPr>
          </a:p>
        </p:txBody>
      </p:sp>
      <p:sp>
        <p:nvSpPr>
          <p:cNvPr id="3" name="Content Placeholder 2"/>
          <p:cNvSpPr>
            <a:spLocks noGrp="1"/>
          </p:cNvSpPr>
          <p:nvPr>
            <p:ph idx="1"/>
          </p:nvPr>
        </p:nvSpPr>
        <p:spPr/>
        <p:txBody>
          <a:bodyPr>
            <a:normAutofit/>
          </a:bodyPr>
          <a:lstStyle/>
          <a:p>
            <a:pPr marL="0" indent="0">
              <a:buNone/>
            </a:pPr>
            <a:endParaRPr lang="en-US" dirty="0">
              <a:latin typeface="Letterjoin-Air Plus 36" panose="02000805000000020003" pitchFamily="50" charset="0"/>
            </a:endParaRPr>
          </a:p>
        </p:txBody>
      </p:sp>
      <p:pic>
        <p:nvPicPr>
          <p:cNvPr id="4" name="Picture 3"/>
          <p:cNvPicPr>
            <a:picLocks noChangeAspect="1"/>
          </p:cNvPicPr>
          <p:nvPr/>
        </p:nvPicPr>
        <p:blipFill>
          <a:blip r:embed="rId4"/>
          <a:stretch>
            <a:fillRect/>
          </a:stretch>
        </p:blipFill>
        <p:spPr>
          <a:xfrm>
            <a:off x="349022" y="1916832"/>
            <a:ext cx="8424440" cy="410445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8111" y="980728"/>
            <a:ext cx="609600" cy="609600"/>
          </a:xfrm>
          <a:prstGeom prst="rect">
            <a:avLst/>
          </a:prstGeom>
        </p:spPr>
      </p:pic>
    </p:spTree>
    <p:extLst>
      <p:ext uri="{BB962C8B-B14F-4D97-AF65-F5344CB8AC3E}">
        <p14:creationId xmlns:p14="http://schemas.microsoft.com/office/powerpoint/2010/main" val="667599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01558"/>
            <a:ext cx="8136904" cy="1099250"/>
          </a:xfrm>
        </p:spPr>
        <p:txBody>
          <a:bodyPr>
            <a:normAutofit/>
          </a:bodyPr>
          <a:lstStyle/>
          <a:p>
            <a:r>
              <a:rPr lang="en-GB" sz="3600" u="sng" dirty="0">
                <a:latin typeface="Letterjoin-Air Plus 36" panose="02000805000000020003" pitchFamily="50" charset="0"/>
                <a:cs typeface="Arial" panose="020B0604020202020204" pitchFamily="34" charset="0"/>
              </a:rPr>
              <a:t>English During the Year</a:t>
            </a:r>
            <a:br>
              <a:rPr lang="en-GB" sz="3600" u="sng" dirty="0">
                <a:latin typeface="Letterjoin-Air Plus 36" panose="02000805000000020003" pitchFamily="50" charset="0"/>
                <a:cs typeface="Arial" panose="020B0604020202020204" pitchFamily="34" charset="0"/>
              </a:rPr>
            </a:br>
            <a:r>
              <a:rPr lang="en-GB" sz="1200" u="sng" dirty="0">
                <a:latin typeface="Letterjoin-Air Plus 36" panose="02000805000000020003" pitchFamily="50" charset="0"/>
                <a:cs typeface="Arial" panose="020B0604020202020204" pitchFamily="34" charset="0"/>
              </a:rPr>
              <a:t>NB: These may be subject to change depending on the needs of the cohort</a:t>
            </a:r>
            <a:endParaRPr lang="en-GB" sz="1200" dirty="0">
              <a:latin typeface="Letterjoin-Air Plus 36" panose="02000805000000020003" pitchFamily="50" charset="0"/>
            </a:endParaRPr>
          </a:p>
        </p:txBody>
      </p:sp>
      <p:pic>
        <p:nvPicPr>
          <p:cNvPr id="7" name="Picture 6"/>
          <p:cNvPicPr>
            <a:picLocks noChangeAspect="1"/>
          </p:cNvPicPr>
          <p:nvPr/>
        </p:nvPicPr>
        <p:blipFill>
          <a:blip r:embed="rId4"/>
          <a:stretch>
            <a:fillRect/>
          </a:stretch>
        </p:blipFill>
        <p:spPr>
          <a:xfrm>
            <a:off x="34118" y="1714033"/>
            <a:ext cx="9039225" cy="44196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980728"/>
            <a:ext cx="609600" cy="609600"/>
          </a:xfrm>
          <a:prstGeom prst="rect">
            <a:avLst/>
          </a:prstGeom>
        </p:spPr>
      </p:pic>
    </p:spTree>
    <p:extLst>
      <p:ext uri="{BB962C8B-B14F-4D97-AF65-F5344CB8AC3E}">
        <p14:creationId xmlns:p14="http://schemas.microsoft.com/office/powerpoint/2010/main" val="3561669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01558"/>
            <a:ext cx="8136904" cy="1099250"/>
          </a:xfrm>
        </p:spPr>
        <p:txBody>
          <a:bodyPr>
            <a:normAutofit/>
          </a:bodyPr>
          <a:lstStyle/>
          <a:p>
            <a:r>
              <a:rPr lang="en-GB" sz="3600" u="sng" dirty="0">
                <a:latin typeface="Letterjoin-Air Plus 36" panose="02000805000000020003" pitchFamily="50" charset="0"/>
                <a:cs typeface="Arial" panose="020B0604020202020204" pitchFamily="34" charset="0"/>
              </a:rPr>
              <a:t>Maths During the Year</a:t>
            </a:r>
            <a:br>
              <a:rPr lang="en-GB" sz="3600" u="sng" dirty="0">
                <a:latin typeface="Letterjoin-Air Plus 36" panose="02000805000000020003" pitchFamily="50" charset="0"/>
                <a:cs typeface="Arial" panose="020B0604020202020204" pitchFamily="34" charset="0"/>
              </a:rPr>
            </a:br>
            <a:r>
              <a:rPr lang="en-GB" sz="1200" u="sng" dirty="0">
                <a:latin typeface="Letterjoin-Air Plus 36" panose="02000805000000020003" pitchFamily="50" charset="0"/>
                <a:cs typeface="Arial" panose="020B0604020202020204" pitchFamily="34" charset="0"/>
              </a:rPr>
              <a:t>NB: These may be subject to change depending on the needs of the cohort</a:t>
            </a:r>
            <a:endParaRPr lang="en-GB" sz="1200" dirty="0">
              <a:latin typeface="Letterjoin-Air Plus 36" panose="02000805000000020003" pitchFamily="50" charset="0"/>
            </a:endParaRPr>
          </a:p>
        </p:txBody>
      </p:sp>
      <p:pic>
        <p:nvPicPr>
          <p:cNvPr id="5" name="Picture 4"/>
          <p:cNvPicPr>
            <a:picLocks noChangeAspect="1"/>
          </p:cNvPicPr>
          <p:nvPr/>
        </p:nvPicPr>
        <p:blipFill>
          <a:blip r:embed="rId4"/>
          <a:stretch>
            <a:fillRect/>
          </a:stretch>
        </p:blipFill>
        <p:spPr>
          <a:xfrm>
            <a:off x="899592" y="1556792"/>
            <a:ext cx="7272808" cy="465796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846383"/>
            <a:ext cx="609600" cy="609600"/>
          </a:xfrm>
          <a:prstGeom prst="rect">
            <a:avLst/>
          </a:prstGeom>
        </p:spPr>
      </p:pic>
    </p:spTree>
    <p:extLst>
      <p:ext uri="{BB962C8B-B14F-4D97-AF65-F5344CB8AC3E}">
        <p14:creationId xmlns:p14="http://schemas.microsoft.com/office/powerpoint/2010/main" val="376616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048977" cy="1202485"/>
          </a:xfrm>
        </p:spPr>
        <p:txBody>
          <a:bodyPr>
            <a:normAutofit/>
          </a:bodyPr>
          <a:lstStyle/>
          <a:p>
            <a:r>
              <a:rPr lang="en-GB" sz="3600" u="sng" dirty="0">
                <a:latin typeface="Letter-join 36" panose="02000805000000020003" pitchFamily="50" charset="0"/>
              </a:rPr>
              <a:t>Planned Visits and Events</a:t>
            </a:r>
            <a:br>
              <a:rPr lang="en-GB" sz="3600" dirty="0">
                <a:latin typeface="Letter-join 36" panose="02000805000000020003" pitchFamily="50" charset="0"/>
              </a:rPr>
            </a:br>
            <a:r>
              <a:rPr lang="en-GB" sz="1600" dirty="0">
                <a:latin typeface="Letter-join 36" panose="02000805000000020003" pitchFamily="50" charset="0"/>
              </a:rPr>
              <a:t>NB: Dates will be confirmed closer to the events</a:t>
            </a:r>
          </a:p>
        </p:txBody>
      </p:sp>
      <p:sp>
        <p:nvSpPr>
          <p:cNvPr id="5" name="Rectangle 4"/>
          <p:cNvSpPr/>
          <p:nvPr/>
        </p:nvSpPr>
        <p:spPr>
          <a:xfrm>
            <a:off x="711612" y="1988840"/>
            <a:ext cx="7704856" cy="4832092"/>
          </a:xfrm>
          <a:prstGeom prst="rect">
            <a:avLst/>
          </a:prstGeom>
        </p:spPr>
        <p:txBody>
          <a:bodyPr wrap="square">
            <a:spAutoFit/>
          </a:bodyPr>
          <a:lstStyle/>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Autumn – Local Walk around Milton</a:t>
            </a: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Spring – Ford Green Hall Visit</a:t>
            </a: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Summer – Peak Wildlife Park Visit</a:t>
            </a: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Autumn – Showcase</a:t>
            </a: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Spring – Whole Class Assembly</a:t>
            </a: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Summer – Showcase </a:t>
            </a: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Letter-join 36" panose="02000805000000020003" pitchFamily="50" charset="0"/>
              </a:rPr>
              <a:t>Summer – Sports Day</a:t>
            </a: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3501008"/>
            <a:ext cx="609600" cy="609600"/>
          </a:xfrm>
          <a:prstGeom prst="rect">
            <a:avLst/>
          </a:prstGeom>
        </p:spPr>
      </p:pic>
    </p:spTree>
    <p:extLst>
      <p:ext uri="{BB962C8B-B14F-4D97-AF65-F5344CB8AC3E}">
        <p14:creationId xmlns:p14="http://schemas.microsoft.com/office/powerpoint/2010/main" val="1475947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632848" cy="1080120"/>
          </a:xfrm>
        </p:spPr>
        <p:txBody>
          <a:bodyPr>
            <a:normAutofit/>
          </a:bodyPr>
          <a:lstStyle/>
          <a:p>
            <a:r>
              <a:rPr lang="en-GB" sz="3600" u="sng" dirty="0">
                <a:latin typeface="Letter-join 36" panose="02000805000000020003" pitchFamily="50" charset="0"/>
              </a:rPr>
              <a:t>Uniform Expectations</a:t>
            </a:r>
          </a:p>
        </p:txBody>
      </p:sp>
      <p:pic>
        <p:nvPicPr>
          <p:cNvPr id="7" name="Picture 6"/>
          <p:cNvPicPr>
            <a:picLocks noChangeAspect="1"/>
          </p:cNvPicPr>
          <p:nvPr/>
        </p:nvPicPr>
        <p:blipFill>
          <a:blip r:embed="rId4"/>
          <a:stretch>
            <a:fillRect/>
          </a:stretch>
        </p:blipFill>
        <p:spPr>
          <a:xfrm>
            <a:off x="1475656" y="1354922"/>
            <a:ext cx="6319319" cy="3010182"/>
          </a:xfrm>
          <a:prstGeom prst="rect">
            <a:avLst/>
          </a:prstGeom>
        </p:spPr>
      </p:pic>
      <p:sp>
        <p:nvSpPr>
          <p:cNvPr id="8" name="Rectangle 7"/>
          <p:cNvSpPr/>
          <p:nvPr/>
        </p:nvSpPr>
        <p:spPr>
          <a:xfrm>
            <a:off x="395536" y="4365104"/>
            <a:ext cx="9433048" cy="2039020"/>
          </a:xfrm>
          <a:prstGeom prst="rect">
            <a:avLst/>
          </a:prstGeom>
        </p:spPr>
        <p:txBody>
          <a:bodyPr wrap="square">
            <a:spAutoFit/>
          </a:bodyPr>
          <a:lstStyle/>
          <a:p>
            <a:pPr indent="457200">
              <a:spcAft>
                <a:spcPts val="0"/>
              </a:spcAft>
            </a:pPr>
            <a:r>
              <a:rPr lang="en-GB" sz="1050" b="1" dirty="0">
                <a:latin typeface="Letter-join 36" panose="02000805000000020003" pitchFamily="50" charset="0"/>
                <a:ea typeface="Times New Roman" panose="02020603050405020304" pitchFamily="18" charset="0"/>
              </a:rPr>
              <a:t>Hair: </a:t>
            </a:r>
          </a:p>
          <a:p>
            <a:pPr indent="457200">
              <a:spcAft>
                <a:spcPts val="0"/>
              </a:spcAft>
            </a:pPr>
            <a:r>
              <a:rPr lang="en-GB" sz="1050" dirty="0">
                <a:latin typeface="Letter-join 36" panose="02000805000000020003" pitchFamily="50" charset="0"/>
                <a:ea typeface="Times New Roman" panose="02020603050405020304" pitchFamily="18" charset="0"/>
              </a:rPr>
              <a:t>Long hair (below shoulder length) should be tied back. Hair accessories should be minimal, plain and in </a:t>
            </a:r>
            <a:endParaRPr lang="en-GB" sz="1100" dirty="0">
              <a:latin typeface="Letter-join 36" panose="02000805000000020003" pitchFamily="50" charset="0"/>
              <a:ea typeface="Times New Roman" panose="02020603050405020304" pitchFamily="18" charset="0"/>
            </a:endParaRPr>
          </a:p>
          <a:p>
            <a:pPr indent="457200">
              <a:spcAft>
                <a:spcPts val="0"/>
              </a:spcAft>
            </a:pPr>
            <a:r>
              <a:rPr lang="en-GB" sz="1050" dirty="0">
                <a:latin typeface="Letter-join 36" panose="02000805000000020003" pitchFamily="50" charset="0"/>
                <a:ea typeface="Times New Roman" panose="02020603050405020304" pitchFamily="18" charset="0"/>
              </a:rPr>
              <a:t>school colours. Hair should be kept out of children’s eyes using headbands, clips and slides; again plain </a:t>
            </a:r>
            <a:endParaRPr lang="en-GB" sz="1100" dirty="0">
              <a:latin typeface="Letter-join 36" panose="02000805000000020003" pitchFamily="50" charset="0"/>
              <a:ea typeface="Times New Roman" panose="02020603050405020304" pitchFamily="18" charset="0"/>
            </a:endParaRPr>
          </a:p>
          <a:p>
            <a:pPr indent="457200">
              <a:spcAft>
                <a:spcPts val="0"/>
              </a:spcAft>
            </a:pPr>
            <a:r>
              <a:rPr lang="en-GB" sz="1050" dirty="0">
                <a:latin typeface="Letter-join 36" panose="02000805000000020003" pitchFamily="50" charset="0"/>
                <a:ea typeface="Times New Roman" panose="02020603050405020304" pitchFamily="18" charset="0"/>
              </a:rPr>
              <a:t>using school colours. During term-time, pupils are asked not to have fashion hairstyles, which include: </a:t>
            </a:r>
            <a:endParaRPr lang="en-GB" sz="1100" dirty="0">
              <a:latin typeface="Letter-join 36" panose="02000805000000020003" pitchFamily="50" charset="0"/>
              <a:ea typeface="Times New Roman" panose="02020603050405020304" pitchFamily="18" charset="0"/>
            </a:endParaRPr>
          </a:p>
          <a:p>
            <a:pPr indent="457200">
              <a:spcAft>
                <a:spcPts val="0"/>
              </a:spcAft>
            </a:pPr>
            <a:r>
              <a:rPr lang="en-GB" sz="1050" dirty="0">
                <a:latin typeface="Letter-join 36" panose="02000805000000020003" pitchFamily="50" charset="0"/>
                <a:ea typeface="Times New Roman" panose="02020603050405020304" pitchFamily="18" charset="0"/>
              </a:rPr>
              <a:t>shaved, dyed or streaked hair, patterns, </a:t>
            </a:r>
            <a:r>
              <a:rPr lang="en-GB" sz="1050" dirty="0" err="1">
                <a:latin typeface="Letter-join 36" panose="02000805000000020003" pitchFamily="50" charset="0"/>
                <a:ea typeface="Times New Roman" panose="02020603050405020304" pitchFamily="18" charset="0"/>
              </a:rPr>
              <a:t>mohawks</a:t>
            </a:r>
            <a:r>
              <a:rPr lang="en-GB" sz="1050" dirty="0">
                <a:latin typeface="Letter-join 36" panose="02000805000000020003" pitchFamily="50" charset="0"/>
                <a:ea typeface="Times New Roman" panose="02020603050405020304" pitchFamily="18" charset="0"/>
              </a:rPr>
              <a:t>, lines and tramlines. Hair braids, tinsels and feathers </a:t>
            </a:r>
            <a:endParaRPr lang="en-GB" sz="1100" dirty="0">
              <a:latin typeface="Letter-join 36" panose="02000805000000020003" pitchFamily="50" charset="0"/>
              <a:ea typeface="Times New Roman" panose="02020603050405020304" pitchFamily="18" charset="0"/>
            </a:endParaRPr>
          </a:p>
          <a:p>
            <a:pPr indent="457200">
              <a:spcAft>
                <a:spcPts val="0"/>
              </a:spcAft>
            </a:pPr>
            <a:r>
              <a:rPr lang="en-GB" sz="1050" dirty="0">
                <a:latin typeface="Letter-join 36" panose="02000805000000020003" pitchFamily="50" charset="0"/>
                <a:ea typeface="Times New Roman" panose="02020603050405020304" pitchFamily="18" charset="0"/>
              </a:rPr>
              <a:t>should not be worn. </a:t>
            </a:r>
            <a:endParaRPr lang="en-GB" sz="1100" dirty="0">
              <a:latin typeface="Letter-join 36" panose="02000805000000020003" pitchFamily="50" charset="0"/>
              <a:ea typeface="Times New Roman" panose="02020603050405020304" pitchFamily="18" charset="0"/>
            </a:endParaRPr>
          </a:p>
          <a:p>
            <a:pPr indent="457200">
              <a:spcAft>
                <a:spcPts val="0"/>
              </a:spcAft>
            </a:pPr>
            <a:r>
              <a:rPr lang="en-GB" sz="1050" dirty="0">
                <a:latin typeface="Letter-join 36" panose="02000805000000020003" pitchFamily="50" charset="0"/>
                <a:ea typeface="Times New Roman" panose="02020603050405020304" pitchFamily="18" charset="0"/>
              </a:rPr>
              <a:t>  </a:t>
            </a:r>
            <a:endParaRPr lang="en-GB" sz="1100" dirty="0">
              <a:latin typeface="Letter-join 36" panose="02000805000000020003" pitchFamily="50" charset="0"/>
              <a:ea typeface="Times New Roman" panose="02020603050405020304" pitchFamily="18" charset="0"/>
            </a:endParaRPr>
          </a:p>
          <a:p>
            <a:pPr marL="457200">
              <a:spcAft>
                <a:spcPts val="0"/>
              </a:spcAft>
            </a:pPr>
            <a:r>
              <a:rPr lang="en-GB" sz="1050" b="1" dirty="0">
                <a:latin typeface="Letter-join 36" panose="02000805000000020003" pitchFamily="50" charset="0"/>
                <a:ea typeface="Times New Roman" panose="02020603050405020304" pitchFamily="18" charset="0"/>
              </a:rPr>
              <a:t>Jewellery, Make-up and Nails:</a:t>
            </a:r>
            <a:endParaRPr lang="en-GB" sz="1100" b="1" dirty="0">
              <a:latin typeface="Letter-join 36" panose="02000805000000020003" pitchFamily="50" charset="0"/>
              <a:ea typeface="Times New Roman" panose="02020603050405020304" pitchFamily="18" charset="0"/>
            </a:endParaRPr>
          </a:p>
          <a:p>
            <a:pPr marL="457200">
              <a:spcAft>
                <a:spcPts val="0"/>
              </a:spcAft>
            </a:pPr>
            <a:r>
              <a:rPr lang="en-GB" sz="1050" dirty="0">
                <a:latin typeface="Letter-join 36" panose="02000805000000020003" pitchFamily="50" charset="0"/>
                <a:ea typeface="Times New Roman" panose="02020603050405020304" pitchFamily="18" charset="0"/>
              </a:rPr>
              <a:t>Watches and plain stud earrings can be worn. Plain stud earrings are defined as silver or gold, </a:t>
            </a:r>
            <a:endParaRPr lang="en-GB" sz="1100" dirty="0">
              <a:latin typeface="Letter-join 36" panose="02000805000000020003" pitchFamily="50" charset="0"/>
              <a:ea typeface="Times New Roman" panose="02020603050405020304" pitchFamily="18" charset="0"/>
            </a:endParaRPr>
          </a:p>
          <a:p>
            <a:pPr marL="457200">
              <a:spcAft>
                <a:spcPts val="0"/>
              </a:spcAft>
            </a:pPr>
            <a:r>
              <a:rPr lang="en-GB" sz="1050" dirty="0">
                <a:latin typeface="Letter-join 36" panose="02000805000000020003" pitchFamily="50" charset="0"/>
                <a:ea typeface="Times New Roman" panose="02020603050405020304" pitchFamily="18" charset="0"/>
              </a:rPr>
              <a:t>spherical shaped and small. Pupils are not allowed to wear any make-up or false nails to school. </a:t>
            </a:r>
            <a:endParaRPr lang="en-GB" sz="1100" dirty="0">
              <a:latin typeface="Letter-join 36" panose="02000805000000020003" pitchFamily="50" charset="0"/>
              <a:ea typeface="Times New Roman" panose="02020603050405020304" pitchFamily="18" charset="0"/>
            </a:endParaRPr>
          </a:p>
          <a:p>
            <a:pPr marL="457200">
              <a:spcAft>
                <a:spcPts val="0"/>
              </a:spcAft>
            </a:pPr>
            <a:r>
              <a:rPr lang="en-GB" dirty="0">
                <a:latin typeface="Calibri" panose="020F0502020204030204" pitchFamily="34" charset="0"/>
                <a:ea typeface="Times New Roman" panose="02020603050405020304" pitchFamily="18" charset="0"/>
              </a:rPr>
              <a:t> </a:t>
            </a:r>
            <a:endParaRPr lang="en-GB" sz="2000" dirty="0">
              <a:latin typeface="Times New Roman" panose="02020603050405020304" pitchFamily="18" charset="0"/>
              <a:ea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012" y="1628800"/>
            <a:ext cx="609600" cy="609600"/>
          </a:xfrm>
          <a:prstGeom prst="rect">
            <a:avLst/>
          </a:prstGeom>
        </p:spPr>
      </p:pic>
    </p:spTree>
    <p:extLst>
      <p:ext uri="{BB962C8B-B14F-4D97-AF65-F5344CB8AC3E}">
        <p14:creationId xmlns:p14="http://schemas.microsoft.com/office/powerpoint/2010/main" val="1275745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225" y="537381"/>
            <a:ext cx="7632848" cy="1080120"/>
          </a:xfrm>
        </p:spPr>
        <p:txBody>
          <a:bodyPr>
            <a:normAutofit/>
          </a:bodyPr>
          <a:lstStyle/>
          <a:p>
            <a:r>
              <a:rPr lang="en-GB" sz="3600" u="sng" dirty="0">
                <a:latin typeface="Letter-join 36" panose="02000805000000020003" pitchFamily="50" charset="0"/>
              </a:rPr>
              <a:t>PE and Music</a:t>
            </a:r>
          </a:p>
        </p:txBody>
      </p:sp>
      <p:sp>
        <p:nvSpPr>
          <p:cNvPr id="4" name="Title 1"/>
          <p:cNvSpPr txBox="1">
            <a:spLocks/>
          </p:cNvSpPr>
          <p:nvPr/>
        </p:nvSpPr>
        <p:spPr>
          <a:xfrm>
            <a:off x="899592" y="1727623"/>
            <a:ext cx="7632848" cy="108012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6400" dirty="0">
                <a:latin typeface="Letter-join 36" panose="02000805000000020003" pitchFamily="50" charset="0"/>
              </a:rPr>
              <a:t>Your child will have PE on a Tuesday and Thursday with Dan. </a:t>
            </a:r>
          </a:p>
          <a:p>
            <a:pPr algn="l"/>
            <a:endParaRPr lang="en-GB" sz="6400" dirty="0">
              <a:latin typeface="Letter-join 36" panose="02000805000000020003" pitchFamily="50" charset="0"/>
            </a:endParaRPr>
          </a:p>
          <a:p>
            <a:pPr algn="l"/>
            <a:r>
              <a:rPr lang="en-GB" sz="6400" dirty="0">
                <a:latin typeface="Letter-join 36" panose="02000805000000020003" pitchFamily="50" charset="0"/>
              </a:rPr>
              <a:t>They will have Music on Tuesday with Mr. Hall. </a:t>
            </a:r>
          </a:p>
          <a:p>
            <a:pPr algn="l"/>
            <a:endParaRPr lang="en-GB" sz="6400" dirty="0">
              <a:latin typeface="Letter-join 36" panose="02000805000000020003" pitchFamily="50" charset="0"/>
            </a:endParaRPr>
          </a:p>
          <a:p>
            <a:pPr algn="l"/>
            <a:r>
              <a:rPr lang="en-GB" sz="6400" dirty="0">
                <a:latin typeface="Letter-join 36" panose="02000805000000020003" pitchFamily="50" charset="0"/>
              </a:rPr>
              <a:t>On PE days, children are expected to come to school dressed in their PE uniform, with no ear-rings and long hair tied back. </a:t>
            </a:r>
          </a:p>
          <a:p>
            <a:pPr algn="l"/>
            <a:endParaRPr lang="en-GB" sz="3600" dirty="0">
              <a:latin typeface="Letter-join 36" panose="02000805000000020003" pitchFamily="50" charset="0"/>
            </a:endParaRPr>
          </a:p>
        </p:txBody>
      </p:sp>
      <p:pic>
        <p:nvPicPr>
          <p:cNvPr id="5" name="Picture 11">
            <a:extLst>
              <a:ext uri="{FF2B5EF4-FFF2-40B4-BE49-F238E27FC236}">
                <a16:creationId xmlns:a16="http://schemas.microsoft.com/office/drawing/2014/main" id="{9BDA7B9F-E5F7-4BB9-9DF4-0A94A6AF4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04" y="4005064"/>
            <a:ext cx="1349375" cy="1800225"/>
          </a:xfrm>
          <a:prstGeom prst="rect">
            <a:avLst/>
          </a:prstGeom>
          <a:noFill/>
          <a:ln>
            <a:noFill/>
          </a:ln>
          <a:effectLst>
            <a:glow rad="101600">
              <a:schemeClr val="accent4">
                <a:satMod val="175000"/>
                <a:alpha val="40000"/>
              </a:schemeClr>
            </a:glow>
            <a:outerShdw dist="35921" dir="2700000" algn="ctr" rotWithShape="0">
              <a:srgbClr val="EEECE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2" descr="Image">
            <a:extLst>
              <a:ext uri="{FF2B5EF4-FFF2-40B4-BE49-F238E27FC236}">
                <a16:creationId xmlns:a16="http://schemas.microsoft.com/office/drawing/2014/main" id="{DFCD14E7-6A8A-4D1C-87D7-F014B78F13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293096"/>
            <a:ext cx="1308551" cy="2326615"/>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 name="Rectangle 2"/>
          <p:cNvSpPr/>
          <p:nvPr/>
        </p:nvSpPr>
        <p:spPr>
          <a:xfrm>
            <a:off x="2483768" y="3186161"/>
            <a:ext cx="5635401" cy="2923877"/>
          </a:xfrm>
          <a:prstGeom prst="rect">
            <a:avLst/>
          </a:prstGeom>
        </p:spPr>
        <p:txBody>
          <a:bodyPr wrap="square">
            <a:spAutoFit/>
          </a:bodyPr>
          <a:lstStyle/>
          <a:p>
            <a:pPr indent="457200"/>
            <a:r>
              <a:rPr lang="en-GB" sz="1200" b="1" dirty="0">
                <a:latin typeface="Letter-join 36" panose="02000805000000020003" pitchFamily="50" charset="0"/>
                <a:ea typeface="Times New Roman" panose="02020603050405020304" pitchFamily="18" charset="0"/>
              </a:rPr>
              <a:t>Uniform: </a:t>
            </a:r>
          </a:p>
          <a:p>
            <a:pPr indent="457200"/>
            <a:r>
              <a:rPr lang="en-GB" sz="1200" dirty="0">
                <a:latin typeface="Letter-join 36" panose="02000805000000020003" pitchFamily="50" charset="0"/>
                <a:ea typeface="Times New Roman" panose="02020603050405020304" pitchFamily="18" charset="0"/>
              </a:rPr>
              <a:t>Maroon t-shirt with Hillside lettering, </a:t>
            </a:r>
            <a:r>
              <a:rPr lang="en-GB" sz="1200" u="sng" dirty="0">
                <a:latin typeface="Letter-join 36" panose="02000805000000020003" pitchFamily="50" charset="0"/>
                <a:ea typeface="Times New Roman" panose="02020603050405020304" pitchFamily="18" charset="0"/>
              </a:rPr>
              <a:t>plain black shorts </a:t>
            </a:r>
          </a:p>
          <a:p>
            <a:pPr indent="457200"/>
            <a:r>
              <a:rPr lang="en-GB" sz="1200" u="sng" dirty="0">
                <a:latin typeface="Letter-join 36" panose="02000805000000020003" pitchFamily="50" charset="0"/>
                <a:ea typeface="Times New Roman" panose="02020603050405020304" pitchFamily="18" charset="0"/>
              </a:rPr>
              <a:t>or tracksuit bottoms (no stripes or logos)</a:t>
            </a:r>
            <a:r>
              <a:rPr lang="en-GB" sz="1200" dirty="0">
                <a:latin typeface="Letter-join 36" panose="02000805000000020003" pitchFamily="50" charset="0"/>
                <a:ea typeface="Times New Roman" panose="02020603050405020304" pitchFamily="18" charset="0"/>
              </a:rPr>
              <a:t> and trainers</a:t>
            </a:r>
          </a:p>
          <a:p>
            <a:pPr indent="457200"/>
            <a:r>
              <a:rPr lang="en-GB" sz="1200" dirty="0">
                <a:latin typeface="Letter-join 36" panose="02000805000000020003" pitchFamily="50" charset="0"/>
                <a:ea typeface="Times New Roman" panose="02020603050405020304" pitchFamily="18" charset="0"/>
              </a:rPr>
              <a:t>with plain socks.</a:t>
            </a:r>
          </a:p>
          <a:p>
            <a:pPr indent="457200"/>
            <a:endParaRPr lang="en-GB" sz="1400" dirty="0">
              <a:latin typeface="Letter-join 36" panose="02000805000000020003" pitchFamily="50" charset="0"/>
              <a:ea typeface="Times New Roman" panose="02020603050405020304" pitchFamily="18" charset="0"/>
            </a:endParaRPr>
          </a:p>
          <a:p>
            <a:pPr indent="457200">
              <a:spcAft>
                <a:spcPts val="0"/>
              </a:spcAft>
            </a:pPr>
            <a:r>
              <a:rPr lang="en-GB" sz="1200" b="1" dirty="0">
                <a:latin typeface="Letter-join 36" panose="02000805000000020003" pitchFamily="50" charset="0"/>
                <a:ea typeface="Times New Roman" panose="02020603050405020304" pitchFamily="18" charset="0"/>
              </a:rPr>
              <a:t>Hair:</a:t>
            </a:r>
            <a:endParaRPr lang="en-GB" sz="1400" b="1" dirty="0">
              <a:latin typeface="Letter-join 36" panose="02000805000000020003" pitchFamily="50" charset="0"/>
              <a:ea typeface="Times New Roman" panose="02020603050405020304" pitchFamily="18" charset="0"/>
            </a:endParaRPr>
          </a:p>
          <a:p>
            <a:pPr indent="457200">
              <a:spcAft>
                <a:spcPts val="0"/>
              </a:spcAft>
            </a:pPr>
            <a:r>
              <a:rPr lang="en-GB" sz="1200" dirty="0">
                <a:latin typeface="Letter-join 36" panose="02000805000000020003" pitchFamily="50" charset="0"/>
                <a:ea typeface="Times New Roman" panose="02020603050405020304" pitchFamily="18" charset="0"/>
              </a:rPr>
              <a:t>Long hair (below shoulder length) must be tied back.  </a:t>
            </a:r>
            <a:endParaRPr lang="en-GB" sz="1400" dirty="0">
              <a:latin typeface="Letter-join 36" panose="02000805000000020003" pitchFamily="50" charset="0"/>
              <a:ea typeface="Times New Roman" panose="02020603050405020304" pitchFamily="18" charset="0"/>
            </a:endParaRPr>
          </a:p>
          <a:p>
            <a:pPr indent="457200">
              <a:spcAft>
                <a:spcPts val="0"/>
              </a:spcAft>
            </a:pPr>
            <a:r>
              <a:rPr lang="en-GB" sz="1200" b="1" dirty="0">
                <a:latin typeface="Letter-join 36" panose="02000805000000020003" pitchFamily="50" charset="0"/>
                <a:ea typeface="Times New Roman" panose="02020603050405020304" pitchFamily="18" charset="0"/>
              </a:rPr>
              <a:t>Physical Education:</a:t>
            </a:r>
          </a:p>
          <a:p>
            <a:pPr indent="457200">
              <a:spcAft>
                <a:spcPts val="0"/>
              </a:spcAft>
            </a:pPr>
            <a:endParaRPr lang="en-GB" sz="1400" dirty="0">
              <a:latin typeface="Letter-join 36" panose="02000805000000020003" pitchFamily="50" charset="0"/>
              <a:ea typeface="Times New Roman" panose="02020603050405020304" pitchFamily="18" charset="0"/>
            </a:endParaRPr>
          </a:p>
          <a:p>
            <a:pPr marL="457200">
              <a:spcAft>
                <a:spcPts val="0"/>
              </a:spcAft>
            </a:pPr>
            <a:r>
              <a:rPr lang="en-GB" sz="1200" b="1" dirty="0">
                <a:latin typeface="Letter-join 36" panose="02000805000000020003" pitchFamily="50" charset="0"/>
                <a:ea typeface="Times New Roman" panose="02020603050405020304" pitchFamily="18" charset="0"/>
              </a:rPr>
              <a:t>Earrings for PE:</a:t>
            </a:r>
            <a:endParaRPr lang="en-GB" sz="1400" b="1" dirty="0">
              <a:latin typeface="Letter-join 36" panose="02000805000000020003" pitchFamily="50" charset="0"/>
              <a:ea typeface="Times New Roman" panose="02020603050405020304" pitchFamily="18" charset="0"/>
            </a:endParaRPr>
          </a:p>
          <a:p>
            <a:pPr marL="457200">
              <a:spcAft>
                <a:spcPts val="0"/>
              </a:spcAft>
            </a:pPr>
            <a:r>
              <a:rPr lang="en-GB" sz="1200" dirty="0">
                <a:latin typeface="Letter-join 36" panose="02000805000000020003" pitchFamily="50" charset="0"/>
                <a:ea typeface="Times New Roman" panose="02020603050405020304" pitchFamily="18" charset="0"/>
              </a:rPr>
              <a:t>All forms of body piercing MUST be removed before children take part in physical education or undertake any physical activities. If the body piercing is not removed the child will NOT be allowed to take part in any physical education lesson or activity.</a:t>
            </a:r>
            <a:endParaRPr lang="en-GB" sz="1400" dirty="0">
              <a:effectLst/>
              <a:latin typeface="Letter-join 36" panose="02000805000000020003" pitchFamily="50" charset="0"/>
              <a:ea typeface="Times New Roman" panose="02020603050405020304" pitchFamily="18" charset="0"/>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341" y="3112379"/>
            <a:ext cx="609600" cy="609600"/>
          </a:xfrm>
          <a:prstGeom prst="rect">
            <a:avLst/>
          </a:prstGeom>
        </p:spPr>
      </p:pic>
    </p:spTree>
    <p:extLst>
      <p:ext uri="{BB962C8B-B14F-4D97-AF65-F5344CB8AC3E}">
        <p14:creationId xmlns:p14="http://schemas.microsoft.com/office/powerpoint/2010/main" val="695936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887314"/>
            <a:ext cx="7632848" cy="584775"/>
          </a:xfrm>
          <a:prstGeom prst="rect">
            <a:avLst/>
          </a:prstGeom>
        </p:spPr>
        <p:txBody>
          <a:bodyPr wrap="square">
            <a:spAutoFit/>
          </a:bodyPr>
          <a:lstStyle/>
          <a:p>
            <a:endParaRPr lang="en-GB" sz="1600" dirty="0">
              <a:latin typeface="Letter-join 36" panose="02000805000000020003" pitchFamily="50" charset="0"/>
            </a:endParaRPr>
          </a:p>
          <a:p>
            <a:pPr marL="285750" indent="-285750">
              <a:buFont typeface="Arial" panose="020B0604020202020204" pitchFamily="34" charset="0"/>
              <a:buChar char="•"/>
            </a:pPr>
            <a:endParaRPr lang="en-GB" sz="1600" dirty="0">
              <a:latin typeface="Letter-join 36" panose="02000805000000020003" pitchFamily="50" charset="0"/>
            </a:endParaRPr>
          </a:p>
        </p:txBody>
      </p:sp>
      <p:sp>
        <p:nvSpPr>
          <p:cNvPr id="5" name="Title 1"/>
          <p:cNvSpPr>
            <a:spLocks noGrp="1"/>
          </p:cNvSpPr>
          <p:nvPr>
            <p:ph type="title"/>
          </p:nvPr>
        </p:nvSpPr>
        <p:spPr>
          <a:xfrm>
            <a:off x="539552" y="692696"/>
            <a:ext cx="7632848" cy="1080120"/>
          </a:xfrm>
        </p:spPr>
        <p:txBody>
          <a:bodyPr>
            <a:normAutofit/>
          </a:bodyPr>
          <a:lstStyle/>
          <a:p>
            <a:r>
              <a:rPr lang="en-GB" sz="3600" u="sng" dirty="0">
                <a:latin typeface="Letter-join 36" panose="02000805000000020003" pitchFamily="50" charset="0"/>
              </a:rPr>
              <a:t>Communication – Dojo</a:t>
            </a:r>
          </a:p>
        </p:txBody>
      </p:sp>
      <p:pic>
        <p:nvPicPr>
          <p:cNvPr id="4" name="Picture 3"/>
          <p:cNvPicPr>
            <a:picLocks noChangeAspect="1"/>
          </p:cNvPicPr>
          <p:nvPr/>
        </p:nvPicPr>
        <p:blipFill>
          <a:blip r:embed="rId4"/>
          <a:stretch>
            <a:fillRect/>
          </a:stretch>
        </p:blipFill>
        <p:spPr>
          <a:xfrm>
            <a:off x="1043608" y="1484784"/>
            <a:ext cx="7128792" cy="513366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4437112"/>
            <a:ext cx="609600" cy="609600"/>
          </a:xfrm>
          <a:prstGeom prst="rect">
            <a:avLst/>
          </a:prstGeom>
        </p:spPr>
      </p:pic>
    </p:spTree>
    <p:extLst>
      <p:ext uri="{BB962C8B-B14F-4D97-AF65-F5344CB8AC3E}">
        <p14:creationId xmlns:p14="http://schemas.microsoft.com/office/powerpoint/2010/main" val="3631547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391635"/>
            <a:ext cx="7704856" cy="3970318"/>
          </a:xfrm>
          <a:prstGeom prst="rect">
            <a:avLst/>
          </a:prstGeom>
        </p:spPr>
        <p:txBody>
          <a:bodyPr wrap="square">
            <a:spAutoFit/>
          </a:bodyPr>
          <a:lstStyle/>
          <a:p>
            <a:r>
              <a:rPr lang="en-GB" sz="1400" dirty="0">
                <a:latin typeface="Letter-join 36" panose="02000805000000020003" pitchFamily="50" charset="0"/>
              </a:rPr>
              <a:t>Your child will be set Mathematics homework weekly and this will be linked to the learning from the week’s lessons. There will be an online warm-up too for them to play. Your child will also have access to </a:t>
            </a:r>
            <a:r>
              <a:rPr lang="en-GB" sz="1400" dirty="0" err="1">
                <a:latin typeface="Letter-join 36" panose="02000805000000020003" pitchFamily="50" charset="0"/>
              </a:rPr>
              <a:t>Numbots</a:t>
            </a:r>
            <a:r>
              <a:rPr lang="en-GB" sz="1400" dirty="0">
                <a:latin typeface="Letter-join 36" panose="02000805000000020003" pitchFamily="50" charset="0"/>
              </a:rPr>
              <a:t> to play at home if they choose which practises key skills. The login will be in their reading diary. </a:t>
            </a:r>
          </a:p>
          <a:p>
            <a:endParaRPr lang="en-GB" sz="1400" dirty="0">
              <a:latin typeface="Letter-join 36" panose="02000805000000020003" pitchFamily="50" charset="0"/>
            </a:endParaRPr>
          </a:p>
          <a:p>
            <a:r>
              <a:rPr lang="en-GB" sz="1400" dirty="0">
                <a:latin typeface="Letter-join 36" panose="02000805000000020003" pitchFamily="50" charset="0"/>
              </a:rPr>
              <a:t>Your child will also receive English spelling homework weekly, linked to the phonics sounds that they have been learning. This will give them the opportunity to practise their spelling and handwriting. In addition, they will be set online spelling homework via Spelling Shed. The login will be in their reading diary. </a:t>
            </a:r>
          </a:p>
          <a:p>
            <a:endParaRPr lang="en-GB" sz="1400" dirty="0">
              <a:latin typeface="Letter-join 36" panose="02000805000000020003" pitchFamily="50" charset="0"/>
            </a:endParaRPr>
          </a:p>
          <a:p>
            <a:r>
              <a:rPr lang="en-GB" sz="1400" dirty="0">
                <a:latin typeface="Letter-join 36" panose="02000805000000020003" pitchFamily="50" charset="0"/>
              </a:rPr>
              <a:t>Your child is expected to read with you at home at least three times a week and this is to be noted in their reading diary. If they read five times a week they are entered in to the Reading Rocket and get a letter home, extra play and a chance to win a bigger prize! We also offer extra prizes to the class that has the most children entered in to the Reading Rocket! </a:t>
            </a:r>
          </a:p>
          <a:p>
            <a:endParaRPr lang="en-GB" sz="1400" dirty="0">
              <a:latin typeface="Letter-join 36" panose="02000805000000020003" pitchFamily="50" charset="0"/>
            </a:endParaRPr>
          </a:p>
          <a:p>
            <a:pPr marL="285750" indent="-285750">
              <a:buFont typeface="Arial" panose="020B0604020202020204" pitchFamily="34" charset="0"/>
              <a:buChar char="•"/>
            </a:pPr>
            <a:endParaRPr lang="en-GB" sz="1400" dirty="0">
              <a:latin typeface="Letter-join 36" panose="02000805000000020003" pitchFamily="50" charset="0"/>
            </a:endParaRPr>
          </a:p>
        </p:txBody>
      </p:sp>
      <p:sp>
        <p:nvSpPr>
          <p:cNvPr id="5" name="Title 1"/>
          <p:cNvSpPr>
            <a:spLocks noGrp="1"/>
          </p:cNvSpPr>
          <p:nvPr>
            <p:ph type="title"/>
          </p:nvPr>
        </p:nvSpPr>
        <p:spPr>
          <a:xfrm>
            <a:off x="630129" y="497367"/>
            <a:ext cx="7632848" cy="1080120"/>
          </a:xfrm>
        </p:spPr>
        <p:txBody>
          <a:bodyPr>
            <a:normAutofit/>
          </a:bodyPr>
          <a:lstStyle/>
          <a:p>
            <a:r>
              <a:rPr lang="en-GB" sz="3600" u="sng" dirty="0">
                <a:latin typeface="Letter-join 36" panose="02000805000000020003" pitchFamily="50" charset="0"/>
              </a:rPr>
              <a:t>Homework and Reading</a:t>
            </a:r>
          </a:p>
        </p:txBody>
      </p:sp>
      <p:pic>
        <p:nvPicPr>
          <p:cNvPr id="4" name="Picture 3"/>
          <p:cNvPicPr>
            <a:picLocks noChangeAspect="1"/>
          </p:cNvPicPr>
          <p:nvPr/>
        </p:nvPicPr>
        <p:blipFill>
          <a:blip r:embed="rId4"/>
          <a:stretch>
            <a:fillRect/>
          </a:stretch>
        </p:blipFill>
        <p:spPr>
          <a:xfrm>
            <a:off x="3648679" y="4920557"/>
            <a:ext cx="2532267" cy="1317463"/>
          </a:xfrm>
          <a:prstGeom prst="rect">
            <a:avLst/>
          </a:prstGeom>
        </p:spPr>
      </p:pic>
      <p:pic>
        <p:nvPicPr>
          <p:cNvPr id="6" name="Picture 5"/>
          <p:cNvPicPr>
            <a:picLocks noChangeAspect="1"/>
          </p:cNvPicPr>
          <p:nvPr/>
        </p:nvPicPr>
        <p:blipFill>
          <a:blip r:embed="rId5"/>
          <a:stretch>
            <a:fillRect/>
          </a:stretch>
        </p:blipFill>
        <p:spPr>
          <a:xfrm>
            <a:off x="896022" y="4908508"/>
            <a:ext cx="2687018" cy="1295989"/>
          </a:xfrm>
          <a:prstGeom prst="rect">
            <a:avLst/>
          </a:prstGeom>
        </p:spPr>
      </p:pic>
      <p:pic>
        <p:nvPicPr>
          <p:cNvPr id="7" name="Picture 6"/>
          <p:cNvPicPr>
            <a:picLocks noChangeAspect="1"/>
          </p:cNvPicPr>
          <p:nvPr/>
        </p:nvPicPr>
        <p:blipFill>
          <a:blip r:embed="rId6"/>
          <a:stretch>
            <a:fillRect/>
          </a:stretch>
        </p:blipFill>
        <p:spPr>
          <a:xfrm>
            <a:off x="6278553" y="4879052"/>
            <a:ext cx="1984424" cy="132544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2606" y="1389159"/>
            <a:ext cx="609600" cy="609600"/>
          </a:xfrm>
          <a:prstGeom prst="rect">
            <a:avLst/>
          </a:prstGeom>
        </p:spPr>
      </p:pic>
    </p:spTree>
    <p:extLst>
      <p:ext uri="{BB962C8B-B14F-4D97-AF65-F5344CB8AC3E}">
        <p14:creationId xmlns:p14="http://schemas.microsoft.com/office/powerpoint/2010/main" val="1160025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6" ma:contentTypeDescription="Create a new document." ma:contentTypeScope="" ma:versionID="88189ed3757b200bb5e707f570e6b7d4">
  <xsd:schema xmlns:xsd="http://www.w3.org/2001/XMLSchema" xmlns:xs="http://www.w3.org/2001/XMLSchema" xmlns:p="http://schemas.microsoft.com/office/2006/metadata/properties" xmlns:ns2="359a9a00-a290-4288-b116-4b5872e28cb1" xmlns:ns3="2c1cb972-e841-42aa-9921-f27ef866de9a" targetNamespace="http://schemas.microsoft.com/office/2006/metadata/properties" ma:root="true" ma:fieldsID="a2c0cc4cd170283ba8f056eed85a5312" ns2:_="" ns3:_="">
    <xsd:import namespace="359a9a00-a290-4288-b116-4b5872e28cb1"/>
    <xsd:import namespace="2c1cb972-e841-42aa-9921-f27ef866de9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d71caf-6ffe-4410-bea3-f3886863b5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1cb972-e841-42aa-9921-f27ef866de9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1397c3-8cba-4bdd-8f62-c29ace5a08a2}" ma:internalName="TaxCatchAll" ma:showField="CatchAllData" ma:web="2c1cb972-e841-42aa-9921-f27ef866de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9a9a00-a290-4288-b116-4b5872e28cb1">
      <Terms xmlns="http://schemas.microsoft.com/office/infopath/2007/PartnerControls"/>
    </lcf76f155ced4ddcb4097134ff3c332f>
    <TaxCatchAll xmlns="2c1cb972-e841-42aa-9921-f27ef866de9a" xsi:nil="true"/>
  </documentManagement>
</p:properties>
</file>

<file path=customXml/itemProps1.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2.xml><?xml version="1.0" encoding="utf-8"?>
<ds:datastoreItem xmlns:ds="http://schemas.openxmlformats.org/officeDocument/2006/customXml" ds:itemID="{E20986AE-9AE7-42CD-B182-04B897E24F00}"/>
</file>

<file path=customXml/itemProps3.xml><?xml version="1.0" encoding="utf-8"?>
<ds:datastoreItem xmlns:ds="http://schemas.openxmlformats.org/officeDocument/2006/customXml" ds:itemID="{8AFD552E-7416-4491-9E10-572E656D4FD6}">
  <ds:schemaRefs>
    <ds:schemaRef ds:uri="http://purl.org/dc/terms/"/>
    <ds:schemaRef ds:uri="http://schemas.microsoft.com/office/2006/documentManagement/types"/>
    <ds:schemaRef ds:uri="http://purl.org/dc/dcmitype/"/>
    <ds:schemaRef ds:uri="b1ba6389-82bf-4821-93fe-bcf19bf66892"/>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dcb53a4e-3e96-4091-93ec-1c489647762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Pushpin</Template>
  <TotalTime>29160</TotalTime>
  <Words>1025</Words>
  <Application>Microsoft Office PowerPoint</Application>
  <PresentationFormat>On-screen Show (4:3)</PresentationFormat>
  <Paragraphs>90</Paragraphs>
  <Slides>14</Slides>
  <Notes>1</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Pushpin</vt:lpstr>
      <vt:lpstr>Meet the Teacher  6th September 2022</vt:lpstr>
      <vt:lpstr>Topics During the Year NB: These may be subject to change depending on the needs of the cohort</vt:lpstr>
      <vt:lpstr>English During the Year NB: These may be subject to change depending on the needs of the cohort</vt:lpstr>
      <vt:lpstr>Maths During the Year NB: These may be subject to change depending on the needs of the cohort</vt:lpstr>
      <vt:lpstr>Planned Visits and Events NB: Dates will be confirmed closer to the events</vt:lpstr>
      <vt:lpstr>Uniform Expectations</vt:lpstr>
      <vt:lpstr>PE and Music</vt:lpstr>
      <vt:lpstr>Communication – Dojo</vt:lpstr>
      <vt:lpstr>Homework and Reading</vt:lpstr>
      <vt:lpstr>PowerPoint Presentation</vt:lpstr>
      <vt:lpstr>PowerPoint Presentation</vt:lpstr>
      <vt:lpstr>PowerPoint Presentation</vt:lpstr>
      <vt:lpstr>Extra-curricular Clubs NB: Dates and clubs will be confirmed closer to the events</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Jennifer Rushton</cp:lastModifiedBy>
  <cp:revision>229</cp:revision>
  <cp:lastPrinted>2018-10-02T07:10:09Z</cp:lastPrinted>
  <dcterms:created xsi:type="dcterms:W3CDTF">2015-07-10T19:38:16Z</dcterms:created>
  <dcterms:modified xsi:type="dcterms:W3CDTF">2022-09-06T07:15:35Z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