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8"/>
  </p:notesMasterIdLst>
  <p:sldIdLst>
    <p:sldId id="256" r:id="rId5"/>
    <p:sldId id="369" r:id="rId6"/>
    <p:sldId id="393" r:id="rId7"/>
    <p:sldId id="394" r:id="rId8"/>
    <p:sldId id="387" r:id="rId9"/>
    <p:sldId id="388" r:id="rId10"/>
    <p:sldId id="395" r:id="rId11"/>
    <p:sldId id="383" r:id="rId12"/>
    <p:sldId id="396" r:id="rId13"/>
    <p:sldId id="389" r:id="rId14"/>
    <p:sldId id="391" r:id="rId15"/>
    <p:sldId id="398" r:id="rId16"/>
    <p:sldId id="378"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83394" autoAdjust="0"/>
  </p:normalViewPr>
  <p:slideViewPr>
    <p:cSldViewPr>
      <p:cViewPr varScale="1">
        <p:scale>
          <a:sx n="75" d="100"/>
          <a:sy n="75" d="100"/>
        </p:scale>
        <p:origin x="127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C2B5BD6-941A-46DF-AC0E-4548CFBEB0A4}" type="datetimeFigureOut">
              <a:rPr lang="en-GB" smtClean="0"/>
              <a:t>05/09/2022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3993709-2252-4F6F-82F1-C032B12C9AD5}" type="slidenum">
              <a:rPr lang="en-GB" smtClean="0"/>
              <a:t>‹#›</a:t>
            </a:fld>
            <a:endParaRPr lang="en-GB"/>
          </a:p>
        </p:txBody>
      </p:sp>
    </p:spTree>
    <p:extLst>
      <p:ext uri="{BB962C8B-B14F-4D97-AF65-F5344CB8AC3E}">
        <p14:creationId xmlns:p14="http://schemas.microsoft.com/office/powerpoint/2010/main" val="416150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993709-2252-4F6F-82F1-C032B12C9AD5}" type="slidenum">
              <a:rPr lang="en-GB" smtClean="0"/>
              <a:t>1</a:t>
            </a:fld>
            <a:endParaRPr lang="en-GB"/>
          </a:p>
        </p:txBody>
      </p:sp>
    </p:spTree>
    <p:extLst>
      <p:ext uri="{BB962C8B-B14F-4D97-AF65-F5344CB8AC3E}">
        <p14:creationId xmlns:p14="http://schemas.microsoft.com/office/powerpoint/2010/main" val="2975233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B9BBDFF-E59A-4A6C-AF92-8EC950ED9EC2}" type="datetimeFigureOut">
              <a:rPr lang="en-GB" smtClean="0"/>
              <a:t>05/09/2022</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6BD9BC3-C315-4BC6-97CF-AD093D35EAF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BBDFF-E59A-4A6C-AF92-8EC950ED9EC2}"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B9BBDFF-E59A-4A6C-AF92-8EC950ED9EC2}" type="datetimeFigureOut">
              <a:rPr lang="en-GB" smtClean="0"/>
              <a:t>05/09/2022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D9BC3-C315-4BC6-97CF-AD093D35EAF4}"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9BBDFF-E59A-4A6C-AF92-8EC950ED9EC2}" type="datetimeFigureOut">
              <a:rPr lang="en-GB" smtClean="0"/>
              <a:t>05/09/2022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BD9BC3-C315-4BC6-97CF-AD093D35EAF4}"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9BBDFF-E59A-4A6C-AF92-8EC950ED9EC2}" type="datetimeFigureOut">
              <a:rPr lang="en-GB" smtClean="0"/>
              <a:t>05/09/2022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BBDFF-E59A-4A6C-AF92-8EC950ED9EC2}" type="datetimeFigureOut">
              <a:rPr lang="en-GB" smtClean="0"/>
              <a:t>05/09/2022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B9BBDFF-E59A-4A6C-AF92-8EC950ED9EC2}" type="datetimeFigureOut">
              <a:rPr lang="en-GB" smtClean="0"/>
              <a:t>05/09/2022</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D6BD9BC3-C315-4BC6-97CF-AD093D35EAF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B9BBDFF-E59A-4A6C-AF92-8EC950ED9EC2}" type="datetimeFigureOut">
              <a:rPr lang="en-GB" smtClean="0"/>
              <a:t>05/09/2022</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D6BD9BC3-C315-4BC6-97CF-AD093D35EAF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B9BBDFF-E59A-4A6C-AF92-8EC950ED9EC2}" type="datetimeFigureOut">
              <a:rPr lang="en-GB" smtClean="0"/>
              <a:t>05/09/2022</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6BD9BC3-C315-4BC6-97CF-AD093D35EAF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6.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6.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055193"/>
            <a:ext cx="6552728" cy="3096343"/>
          </a:xfrm>
        </p:spPr>
        <p:txBody>
          <a:bodyPr>
            <a:normAutofit fontScale="90000"/>
          </a:bodyPr>
          <a:lstStyle/>
          <a:p>
            <a:r>
              <a:rPr lang="en-GB" sz="5400" b="1" dirty="0" smtClean="0">
                <a:latin typeface="Letterjoin-Air Plus 36" panose="02000805000000020003" pitchFamily="50" charset="0"/>
                <a:cs typeface="Arial" panose="020B0604020202020204" pitchFamily="34" charset="0"/>
              </a:rPr>
              <a:t>Meet the Teacher</a:t>
            </a:r>
            <a:br>
              <a:rPr lang="en-GB" sz="5400" b="1" dirty="0" smtClean="0">
                <a:latin typeface="Letterjoin-Air Plus 36" panose="02000805000000020003" pitchFamily="50" charset="0"/>
                <a:cs typeface="Arial" panose="020B0604020202020204" pitchFamily="34" charset="0"/>
              </a:rPr>
            </a:br>
            <a:r>
              <a:rPr lang="en-GB" sz="5400" b="1" dirty="0" smtClean="0">
                <a:latin typeface="Letterjoin-Air Plus 36" panose="02000805000000020003" pitchFamily="50" charset="0"/>
                <a:cs typeface="Arial" panose="020B0604020202020204" pitchFamily="34" charset="0"/>
              </a:rPr>
              <a:t/>
            </a:r>
            <a:br>
              <a:rPr lang="en-GB" sz="5400" b="1" dirty="0" smtClean="0">
                <a:latin typeface="Letterjoin-Air Plus 36" panose="02000805000000020003" pitchFamily="50" charset="0"/>
                <a:cs typeface="Arial" panose="020B0604020202020204" pitchFamily="34" charset="0"/>
              </a:rPr>
            </a:br>
            <a:r>
              <a:rPr lang="en-GB" sz="4900" b="1" dirty="0">
                <a:latin typeface="Letterjoin-Air Plus 36" panose="02000805000000020003" pitchFamily="50" charset="0"/>
                <a:cs typeface="Arial" panose="020B0604020202020204" pitchFamily="34" charset="0"/>
              </a:rPr>
              <a:t>6</a:t>
            </a:r>
            <a:r>
              <a:rPr lang="en-GB" sz="4900" b="1" baseline="30000" dirty="0" smtClean="0">
                <a:latin typeface="Letterjoin-Air Plus 36" panose="02000805000000020003" pitchFamily="50" charset="0"/>
                <a:cs typeface="Arial" panose="020B0604020202020204" pitchFamily="34" charset="0"/>
              </a:rPr>
              <a:t>th</a:t>
            </a:r>
            <a:r>
              <a:rPr lang="en-GB" sz="4900" b="1" dirty="0" smtClean="0">
                <a:latin typeface="Letterjoin-Air Plus 36" panose="02000805000000020003" pitchFamily="50" charset="0"/>
                <a:cs typeface="Arial" panose="020B0604020202020204" pitchFamily="34" charset="0"/>
              </a:rPr>
              <a:t> September 2022</a:t>
            </a:r>
            <a:endParaRPr lang="en-GB" sz="6600" dirty="0">
              <a:latin typeface="Letterjoin-Air Plus 36" panose="02000805000000020003" pitchFamily="50" charset="0"/>
              <a:cs typeface="Arial" panose="020B0604020202020204" pitchFamily="34" charset="0"/>
            </a:endParaRPr>
          </a:p>
        </p:txBody>
      </p:sp>
      <p:pic>
        <p:nvPicPr>
          <p:cNvPr id="1026" name="Picture 2" descr="Hillside_Vecto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260648"/>
            <a:ext cx="1008112" cy="1189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Sound O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22320" y="-17016"/>
            <a:ext cx="421680" cy="421680"/>
          </a:xfrm>
          <a:prstGeom prst="rect">
            <a:avLst/>
          </a:prstGeom>
        </p:spPr>
      </p:pic>
    </p:spTree>
    <p:extLst>
      <p:ext uri="{BB962C8B-B14F-4D97-AF65-F5344CB8AC3E}">
        <p14:creationId xmlns:p14="http://schemas.microsoft.com/office/powerpoint/2010/main" val="3633189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6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9240" y="620688"/>
            <a:ext cx="7632848" cy="108012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u="sng" dirty="0" smtClean="0">
                <a:latin typeface="Letter-join 36" panose="02000805000000020003" pitchFamily="50" charset="0"/>
              </a:rPr>
              <a:t>Reminders</a:t>
            </a:r>
            <a:endParaRPr lang="en-GB" sz="3600" u="sng" dirty="0">
              <a:latin typeface="Letter-join 36" panose="02000805000000020003" pitchFamily="50" charset="0"/>
            </a:endParaRPr>
          </a:p>
        </p:txBody>
      </p:sp>
      <p:sp>
        <p:nvSpPr>
          <p:cNvPr id="6" name="Rectangle 5"/>
          <p:cNvSpPr/>
          <p:nvPr/>
        </p:nvSpPr>
        <p:spPr>
          <a:xfrm>
            <a:off x="1115616" y="1700808"/>
            <a:ext cx="7216662" cy="3508653"/>
          </a:xfrm>
          <a:prstGeom prst="rect">
            <a:avLst/>
          </a:prstGeom>
        </p:spPr>
        <p:txBody>
          <a:bodyPr wrap="square">
            <a:spAutoFit/>
          </a:bodyPr>
          <a:lstStyle/>
          <a:p>
            <a:r>
              <a:rPr lang="en-GB" sz="1600" dirty="0" smtClean="0">
                <a:latin typeface="Letterjoin-Air Plus 36" panose="02000805000000020003" pitchFamily="50" charset="0"/>
              </a:rPr>
              <a:t>Children are welcome to bring their own healthy </a:t>
            </a:r>
            <a:r>
              <a:rPr lang="en-GB" sz="1600" dirty="0">
                <a:latin typeface="Letterjoin-Air Plus 36" panose="02000805000000020003" pitchFamily="50" charset="0"/>
              </a:rPr>
              <a:t>snack in to eat at </a:t>
            </a:r>
            <a:r>
              <a:rPr lang="en-GB" sz="1600" dirty="0" smtClean="0">
                <a:latin typeface="Letterjoin-Air Plus 36" panose="02000805000000020003" pitchFamily="50" charset="0"/>
              </a:rPr>
              <a:t>playtime. This </a:t>
            </a:r>
            <a:r>
              <a:rPr lang="en-GB" sz="1600" dirty="0">
                <a:latin typeface="Letterjoin-Air Plus 36" panose="02000805000000020003" pitchFamily="50" charset="0"/>
              </a:rPr>
              <a:t>can be a piece of fruit/ breakfast bar etc. </a:t>
            </a:r>
            <a:r>
              <a:rPr lang="en-GB" sz="1600" dirty="0" smtClean="0">
                <a:latin typeface="Letterjoin-Air Plus 36" panose="02000805000000020003" pitchFamily="50" charset="0"/>
              </a:rPr>
              <a:t>(we </a:t>
            </a:r>
            <a:r>
              <a:rPr lang="en-GB" sz="1600" dirty="0">
                <a:latin typeface="Letterjoin-Air Plus 36" panose="02000805000000020003" pitchFamily="50" charset="0"/>
              </a:rPr>
              <a:t>are a nut free school so no items containing nuts and no chocolate/ crisps please)</a:t>
            </a:r>
          </a:p>
          <a:p>
            <a:endParaRPr lang="en-GB" sz="1600" dirty="0">
              <a:latin typeface="Letterjoin-Air Plus 36" panose="02000805000000020003" pitchFamily="50" charset="0"/>
            </a:endParaRPr>
          </a:p>
          <a:p>
            <a:r>
              <a:rPr lang="en-GB" sz="1600" dirty="0" smtClean="0">
                <a:latin typeface="Letterjoin-Air Plus 36" panose="02000805000000020003" pitchFamily="50" charset="0"/>
              </a:rPr>
              <a:t>Each </a:t>
            </a:r>
            <a:r>
              <a:rPr lang="en-GB" sz="1600" dirty="0">
                <a:latin typeface="Letterjoin-Air Plus 36" panose="02000805000000020003" pitchFamily="50" charset="0"/>
              </a:rPr>
              <a:t>child should have a water bottle in school each day (please no glass). This is to be taken home each day and brought back in refilled with water. It can be refilled throughout the day from our water dispensers. </a:t>
            </a:r>
            <a:endParaRPr lang="en-GB" sz="1600" dirty="0" smtClean="0">
              <a:latin typeface="Letterjoin-Air Plus 36" panose="02000805000000020003" pitchFamily="50" charset="0"/>
            </a:endParaRPr>
          </a:p>
          <a:p>
            <a:endParaRPr lang="en-GB" sz="1600" dirty="0">
              <a:latin typeface="Letterjoin-Air Plus 36" panose="02000805000000020003" pitchFamily="50" charset="0"/>
            </a:endParaRPr>
          </a:p>
          <a:p>
            <a:r>
              <a:rPr lang="en-GB" sz="1600" dirty="0" smtClean="0">
                <a:latin typeface="Letterjoin-Air Plus 36" panose="02000805000000020003" pitchFamily="50" charset="0"/>
              </a:rPr>
              <a:t>PLEASE send your child with appropriate clothing for</a:t>
            </a:r>
          </a:p>
          <a:p>
            <a:r>
              <a:rPr lang="en-GB" sz="1600" dirty="0" smtClean="0">
                <a:latin typeface="Letterjoin-Air Plus 36" panose="02000805000000020003" pitchFamily="50" charset="0"/>
              </a:rPr>
              <a:t>the weather – coats, hats, gloves, sun hats, sun cream </a:t>
            </a:r>
          </a:p>
          <a:p>
            <a:r>
              <a:rPr lang="en-GB" sz="1600" dirty="0" smtClean="0">
                <a:latin typeface="Letterjoin-Air Plus 36" panose="02000805000000020003" pitchFamily="50" charset="0"/>
              </a:rPr>
              <a:t>as appropriate. Thank you! </a:t>
            </a:r>
            <a:endParaRPr lang="en-GB" sz="1600" dirty="0">
              <a:latin typeface="Letterjoin-Air Plus 36" panose="02000805000000020003" pitchFamily="50" charset="0"/>
            </a:endParaRPr>
          </a:p>
          <a:p>
            <a:endParaRPr lang="en-GB" sz="1400" dirty="0">
              <a:latin typeface="Letterjoin-Air Plus 36" panose="02000805000000020003" pitchFamily="50" charset="0"/>
            </a:endParaRPr>
          </a:p>
        </p:txBody>
      </p:sp>
      <p:pic>
        <p:nvPicPr>
          <p:cNvPr id="7" name="Picture 2" descr="Image">
            <a:extLst>
              <a:ext uri="{FF2B5EF4-FFF2-40B4-BE49-F238E27FC236}">
                <a16:creationId xmlns:a16="http://schemas.microsoft.com/office/drawing/2014/main" id="{9303AA4A-9492-42FB-A3EA-2E7D308656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74459">
            <a:off x="7440851" y="4585514"/>
            <a:ext cx="1233488" cy="1970979"/>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2" name="Sound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07022" y="0"/>
            <a:ext cx="476672" cy="476672"/>
          </a:xfrm>
          <a:prstGeom prst="rect">
            <a:avLst/>
          </a:prstGeom>
        </p:spPr>
      </p:pic>
    </p:spTree>
    <p:extLst>
      <p:ext uri="{BB962C8B-B14F-4D97-AF65-F5344CB8AC3E}">
        <p14:creationId xmlns:p14="http://schemas.microsoft.com/office/powerpoint/2010/main" val="3078410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27584" y="1124744"/>
            <a:ext cx="7632848" cy="108012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u="sng" dirty="0" smtClean="0">
                <a:latin typeface="Letter-join 36" panose="02000805000000020003" pitchFamily="50" charset="0"/>
              </a:rPr>
              <a:t>Behaviour</a:t>
            </a:r>
            <a:endParaRPr lang="en-GB" sz="3600" dirty="0" smtClean="0">
              <a:latin typeface="Letter-join 36" panose="02000805000000020003" pitchFamily="50" charset="0"/>
            </a:endParaRPr>
          </a:p>
          <a:p>
            <a:endParaRPr lang="en-GB" sz="3600" dirty="0">
              <a:latin typeface="Letter-join 36" panose="02000805000000020003" pitchFamily="50" charset="0"/>
            </a:endParaRPr>
          </a:p>
        </p:txBody>
      </p:sp>
      <p:sp>
        <p:nvSpPr>
          <p:cNvPr id="4" name="Title 1"/>
          <p:cNvSpPr txBox="1">
            <a:spLocks/>
          </p:cNvSpPr>
          <p:nvPr/>
        </p:nvSpPr>
        <p:spPr>
          <a:xfrm>
            <a:off x="1079875" y="4797152"/>
            <a:ext cx="7200800" cy="108012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800" dirty="0" smtClean="0">
                <a:latin typeface="Letter-join 36" panose="02000805000000020003" pitchFamily="50" charset="0"/>
              </a:rPr>
              <a:t>Children are expected to follow our Hillside Rules to: </a:t>
            </a:r>
          </a:p>
          <a:p>
            <a:endParaRPr lang="en-GB" sz="1800" dirty="0" smtClean="0">
              <a:latin typeface="Letter-join 36" panose="02000805000000020003" pitchFamily="50" charset="0"/>
            </a:endParaRPr>
          </a:p>
          <a:p>
            <a:r>
              <a:rPr lang="en-GB" sz="1800" dirty="0" smtClean="0">
                <a:latin typeface="Letter-join 36" panose="02000805000000020003" pitchFamily="50" charset="0"/>
              </a:rPr>
              <a:t>Stay Safe</a:t>
            </a:r>
          </a:p>
          <a:p>
            <a:r>
              <a:rPr lang="en-GB" sz="1800" dirty="0" smtClean="0">
                <a:latin typeface="Letter-join 36" panose="02000805000000020003" pitchFamily="50" charset="0"/>
              </a:rPr>
              <a:t>Show Respect </a:t>
            </a:r>
          </a:p>
          <a:p>
            <a:r>
              <a:rPr lang="en-GB" sz="1800" dirty="0" smtClean="0">
                <a:latin typeface="Letter-join 36" panose="02000805000000020003" pitchFamily="50" charset="0"/>
              </a:rPr>
              <a:t>Be kind</a:t>
            </a:r>
          </a:p>
          <a:p>
            <a:pPr algn="l"/>
            <a:endParaRPr lang="en-GB" sz="1800" dirty="0">
              <a:latin typeface="Letter-join 36" panose="02000805000000020003" pitchFamily="50" charset="0"/>
            </a:endParaRPr>
          </a:p>
          <a:p>
            <a:pPr algn="l"/>
            <a:r>
              <a:rPr lang="en-GB" sz="1600" dirty="0" smtClean="0">
                <a:latin typeface="Letter-join 36" panose="02000805000000020003" pitchFamily="50" charset="0"/>
              </a:rPr>
              <a:t>Positive behaviour is rewarded at Hillside in lots of ways including: </a:t>
            </a:r>
          </a:p>
          <a:p>
            <a:pPr marL="571500" indent="-571500" algn="l">
              <a:buFont typeface="Arial" panose="020B0604020202020204" pitchFamily="34" charset="0"/>
              <a:buChar char="•"/>
            </a:pPr>
            <a:r>
              <a:rPr lang="en-GB" sz="1600" dirty="0" smtClean="0">
                <a:latin typeface="Letter-join 36" panose="02000805000000020003" pitchFamily="50" charset="0"/>
              </a:rPr>
              <a:t>Marbles for top teams and individual behaviour! </a:t>
            </a:r>
          </a:p>
          <a:p>
            <a:pPr marL="571500" indent="-571500" algn="l">
              <a:buFont typeface="Arial" panose="020B0604020202020204" pitchFamily="34" charset="0"/>
              <a:buChar char="•"/>
            </a:pPr>
            <a:r>
              <a:rPr lang="en-GB" sz="1600" dirty="0" smtClean="0">
                <a:latin typeface="Letter-join 36" panose="02000805000000020003" pitchFamily="50" charset="0"/>
              </a:rPr>
              <a:t>End of the week treats!</a:t>
            </a:r>
          </a:p>
          <a:p>
            <a:pPr marL="571500" indent="-571500" algn="l">
              <a:buFont typeface="Arial" panose="020B0604020202020204" pitchFamily="34" charset="0"/>
              <a:buChar char="•"/>
            </a:pPr>
            <a:r>
              <a:rPr lang="en-GB" sz="1600" dirty="0" smtClean="0">
                <a:latin typeface="Letter-join 36" panose="02000805000000020003" pitchFamily="50" charset="0"/>
              </a:rPr>
              <a:t>Head Teacher Certificates and Good Worker Awards!</a:t>
            </a:r>
          </a:p>
          <a:p>
            <a:pPr marL="571500" indent="-571500" algn="l">
              <a:buFont typeface="Arial" panose="020B0604020202020204" pitchFamily="34" charset="0"/>
              <a:buChar char="•"/>
            </a:pPr>
            <a:r>
              <a:rPr lang="en-GB" sz="1600" dirty="0" smtClean="0">
                <a:latin typeface="Letter-join 36" panose="02000805000000020003" pitchFamily="50" charset="0"/>
              </a:rPr>
              <a:t>Prize draws for Reading Rocket…</a:t>
            </a:r>
          </a:p>
          <a:p>
            <a:pPr algn="l"/>
            <a:endParaRPr lang="en-GB" sz="1600" dirty="0" smtClean="0">
              <a:latin typeface="Letter-join 36" panose="02000805000000020003" pitchFamily="50" charset="0"/>
            </a:endParaRPr>
          </a:p>
          <a:p>
            <a:pPr algn="l"/>
            <a:r>
              <a:rPr lang="en-GB" sz="1600" dirty="0" smtClean="0">
                <a:latin typeface="Letter-join 36" panose="02000805000000020003" pitchFamily="50" charset="0"/>
              </a:rPr>
              <a:t>We follow our behaviour consequence system if we need to (see in class) and this is used consistently throughout the school. </a:t>
            </a:r>
          </a:p>
        </p:txBody>
      </p:sp>
      <p:pic>
        <p:nvPicPr>
          <p:cNvPr id="7" name="Picture 2" descr="Hillside_Vecto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2145832"/>
            <a:ext cx="745110" cy="879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 name="Sound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67328" y="0"/>
            <a:ext cx="476672" cy="476672"/>
          </a:xfrm>
          <a:prstGeom prst="rect">
            <a:avLst/>
          </a:prstGeom>
        </p:spPr>
      </p:pic>
    </p:spTree>
    <p:extLst>
      <p:ext uri="{BB962C8B-B14F-4D97-AF65-F5344CB8AC3E}">
        <p14:creationId xmlns:p14="http://schemas.microsoft.com/office/powerpoint/2010/main" val="1503974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2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048977" cy="1202485"/>
          </a:xfrm>
        </p:spPr>
        <p:txBody>
          <a:bodyPr>
            <a:normAutofit/>
          </a:bodyPr>
          <a:lstStyle/>
          <a:p>
            <a:r>
              <a:rPr lang="en-GB" sz="3600" u="sng" dirty="0" smtClean="0">
                <a:latin typeface="Letter-join 36" panose="02000805000000020003" pitchFamily="50" charset="0"/>
              </a:rPr>
              <a:t>Extra-curricular Clubs</a:t>
            </a:r>
            <a:br>
              <a:rPr lang="en-GB" sz="3600" u="sng" dirty="0" smtClean="0">
                <a:latin typeface="Letter-join 36" panose="02000805000000020003" pitchFamily="50" charset="0"/>
              </a:rPr>
            </a:br>
            <a:r>
              <a:rPr lang="en-GB" sz="1600" dirty="0" smtClean="0">
                <a:latin typeface="Letter-join 36" panose="02000805000000020003" pitchFamily="50" charset="0"/>
              </a:rPr>
              <a:t>NB: Dates and clubs will be confirmed closer to the events</a:t>
            </a:r>
            <a:endParaRPr lang="en-GB" sz="1600" dirty="0">
              <a:latin typeface="Letter-join 36" panose="02000805000000020003" pitchFamily="50" charset="0"/>
            </a:endParaRPr>
          </a:p>
        </p:txBody>
      </p:sp>
      <p:sp>
        <p:nvSpPr>
          <p:cNvPr id="5" name="Rectangle 4"/>
          <p:cNvSpPr/>
          <p:nvPr/>
        </p:nvSpPr>
        <p:spPr>
          <a:xfrm>
            <a:off x="711612" y="1988840"/>
            <a:ext cx="7704856" cy="2677656"/>
          </a:xfrm>
          <a:prstGeom prst="rect">
            <a:avLst/>
          </a:prstGeom>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ü"/>
            </a:pPr>
            <a:r>
              <a:rPr lang="en-US" altLang="en-US" sz="2800" dirty="0" smtClean="0">
                <a:latin typeface="Letter-join 36" panose="02000805000000020003" pitchFamily="50" charset="0"/>
              </a:rPr>
              <a:t> Multi-skills with Dan</a:t>
            </a: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36" panose="020008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r>
              <a:rPr lang="en-US" altLang="en-US" sz="2800" dirty="0" smtClean="0">
                <a:latin typeface="Letter-join 36" panose="02000805000000020003" pitchFamily="50" charset="0"/>
              </a:rPr>
              <a:t>Plus lots more exciting opportunities throughout the year!  </a:t>
            </a: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36" panose="020008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endParaRPr lang="en-US" altLang="en-US" sz="2800" dirty="0" smtClean="0">
              <a:latin typeface="Letter-join 36" panose="02000805000000020003" pitchFamily="50" charset="0"/>
            </a:endParaRPr>
          </a:p>
        </p:txBody>
      </p:sp>
      <p:pic>
        <p:nvPicPr>
          <p:cNvPr id="3" name="Sound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55653" y="6205"/>
            <a:ext cx="542475" cy="542475"/>
          </a:xfrm>
          <a:prstGeom prst="rect">
            <a:avLst/>
          </a:prstGeom>
        </p:spPr>
      </p:pic>
    </p:spTree>
    <p:extLst>
      <p:ext uri="{BB962C8B-B14F-4D97-AF65-F5344CB8AC3E}">
        <p14:creationId xmlns:p14="http://schemas.microsoft.com/office/powerpoint/2010/main" val="2606040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8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585" y="2655990"/>
            <a:ext cx="6965245" cy="432048"/>
          </a:xfrm>
        </p:spPr>
        <p:txBody>
          <a:bodyPr>
            <a:noAutofit/>
          </a:bodyPr>
          <a:lstStyle/>
          <a:p>
            <a:r>
              <a:rPr lang="en-US" b="1" dirty="0" smtClean="0">
                <a:latin typeface="Letterjoin-Air Plus 36" panose="02000805000000020003" pitchFamily="50" charset="0"/>
              </a:rPr>
              <a:t>Any Questions? </a:t>
            </a:r>
            <a:endParaRPr lang="en-GB" sz="4000" dirty="0">
              <a:latin typeface="Letterjoin-Air Plus 36" panose="02000805000000020003" pitchFamily="50" charset="0"/>
            </a:endParaRPr>
          </a:p>
        </p:txBody>
      </p:sp>
      <p:sp>
        <p:nvSpPr>
          <p:cNvPr id="3" name="Content Placeholder 2"/>
          <p:cNvSpPr>
            <a:spLocks noGrp="1"/>
          </p:cNvSpPr>
          <p:nvPr>
            <p:ph idx="1"/>
          </p:nvPr>
        </p:nvSpPr>
        <p:spPr>
          <a:xfrm flipV="1">
            <a:off x="1463040" y="1844824"/>
            <a:ext cx="6196405" cy="274433"/>
          </a:xfrm>
        </p:spPr>
        <p:txBody>
          <a:bodyPr>
            <a:normAutofit fontScale="62500" lnSpcReduction="20000"/>
          </a:bodyPr>
          <a:lstStyle/>
          <a:p>
            <a:endParaRPr lang="en-GB" dirty="0">
              <a:latin typeface="Comic Sans MS" panose="030F0702030302020204" pitchFamily="66" charset="0"/>
            </a:endParaRPr>
          </a:p>
          <a:p>
            <a:endParaRPr lang="en-US" dirty="0">
              <a:latin typeface="Comic Sans MS" panose="030F0702030302020204" pitchFamily="66" charset="0"/>
            </a:endParaRPr>
          </a:p>
          <a:p>
            <a:endParaRPr lang="en-GB" dirty="0"/>
          </a:p>
        </p:txBody>
      </p:sp>
    </p:spTree>
    <p:extLst>
      <p:ext uri="{BB962C8B-B14F-4D97-AF65-F5344CB8AC3E}">
        <p14:creationId xmlns:p14="http://schemas.microsoft.com/office/powerpoint/2010/main" val="2053827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717337" cy="1099250"/>
          </a:xfrm>
        </p:spPr>
        <p:txBody>
          <a:bodyPr>
            <a:normAutofit/>
          </a:bodyPr>
          <a:lstStyle/>
          <a:p>
            <a:r>
              <a:rPr lang="en-GB" sz="3600" u="sng" dirty="0" smtClean="0">
                <a:latin typeface="Letterjoin-Air Plus 36" panose="02000805000000020003" pitchFamily="50" charset="0"/>
                <a:cs typeface="Arial" panose="020B0604020202020204" pitchFamily="34" charset="0"/>
              </a:rPr>
              <a:t>Topics During </a:t>
            </a:r>
            <a:r>
              <a:rPr lang="en-GB" sz="3600" u="sng" dirty="0">
                <a:latin typeface="Letterjoin-Air Plus 36" panose="02000805000000020003" pitchFamily="50" charset="0"/>
                <a:cs typeface="Arial" panose="020B0604020202020204" pitchFamily="34" charset="0"/>
              </a:rPr>
              <a:t>the </a:t>
            </a:r>
            <a:r>
              <a:rPr lang="en-GB" sz="3600" u="sng" dirty="0" smtClean="0">
                <a:latin typeface="Letterjoin-Air Plus 36" panose="02000805000000020003" pitchFamily="50" charset="0"/>
                <a:cs typeface="Arial" panose="020B0604020202020204" pitchFamily="34" charset="0"/>
              </a:rPr>
              <a:t>Year</a:t>
            </a:r>
            <a:r>
              <a:rPr lang="en-GB" sz="1300" u="sng" dirty="0" smtClean="0">
                <a:latin typeface="Letterjoin-Air Plus 36" panose="02000805000000020003" pitchFamily="50" charset="0"/>
                <a:cs typeface="Arial" panose="020B0604020202020204" pitchFamily="34" charset="0"/>
              </a:rPr>
              <a:t/>
            </a:r>
            <a:br>
              <a:rPr lang="en-GB" sz="1300" u="sng" dirty="0" smtClean="0">
                <a:latin typeface="Letterjoin-Air Plus 36" panose="02000805000000020003" pitchFamily="50" charset="0"/>
                <a:cs typeface="Arial" panose="020B0604020202020204" pitchFamily="34" charset="0"/>
              </a:rPr>
            </a:br>
            <a:r>
              <a:rPr lang="en-GB" sz="1300" u="sng" dirty="0" smtClean="0">
                <a:latin typeface="Letterjoin-Air Plus 36" panose="02000805000000020003" pitchFamily="50" charset="0"/>
                <a:cs typeface="Arial" panose="020B0604020202020204" pitchFamily="34" charset="0"/>
              </a:rPr>
              <a:t>NB: These may be subject to change depending on the needs </a:t>
            </a:r>
            <a:r>
              <a:rPr lang="en-GB" sz="1300" u="sng" dirty="0">
                <a:latin typeface="Letterjoin-Air Plus 36" panose="02000805000000020003" pitchFamily="50" charset="0"/>
                <a:cs typeface="Arial" panose="020B0604020202020204" pitchFamily="34" charset="0"/>
              </a:rPr>
              <a:t>of the </a:t>
            </a:r>
            <a:r>
              <a:rPr lang="en-GB" sz="1300" u="sng" dirty="0" smtClean="0">
                <a:latin typeface="Letterjoin-Air Plus 36" panose="02000805000000020003" pitchFamily="50" charset="0"/>
                <a:cs typeface="Arial" panose="020B0604020202020204" pitchFamily="34" charset="0"/>
              </a:rPr>
              <a:t>cohort</a:t>
            </a:r>
            <a:endParaRPr lang="en-GB" sz="1300" dirty="0">
              <a:latin typeface="Letterjoin-Air Plus 36" panose="02000805000000020003" pitchFamily="50" charset="0"/>
            </a:endParaRPr>
          </a:p>
        </p:txBody>
      </p:sp>
      <p:pic>
        <p:nvPicPr>
          <p:cNvPr id="3" name="Picture 4"/>
          <p:cNvPicPr>
            <a:picLocks noChangeAspect="1"/>
          </p:cNvPicPr>
          <p:nvPr/>
        </p:nvPicPr>
        <p:blipFill>
          <a:blip r:embed="rId4"/>
          <a:stretch>
            <a:fillRect/>
          </a:stretch>
        </p:blipFill>
        <p:spPr>
          <a:xfrm>
            <a:off x="179512" y="1839297"/>
            <a:ext cx="8856984" cy="5046087"/>
          </a:xfrm>
          <a:prstGeom prst="rect">
            <a:avLst/>
          </a:prstGeom>
        </p:spPr>
      </p:pic>
      <p:pic>
        <p:nvPicPr>
          <p:cNvPr id="4"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0420" y="0"/>
            <a:ext cx="404664" cy="404664"/>
          </a:xfrm>
          <a:prstGeom prst="rect">
            <a:avLst/>
          </a:prstGeom>
        </p:spPr>
      </p:pic>
    </p:spTree>
    <p:extLst>
      <p:ext uri="{BB962C8B-B14F-4D97-AF65-F5344CB8AC3E}">
        <p14:creationId xmlns:p14="http://schemas.microsoft.com/office/powerpoint/2010/main" val="6675990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9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1558"/>
            <a:ext cx="8136904" cy="1099250"/>
          </a:xfrm>
        </p:spPr>
        <p:txBody>
          <a:bodyPr>
            <a:normAutofit/>
          </a:bodyPr>
          <a:lstStyle/>
          <a:p>
            <a:r>
              <a:rPr lang="en-GB" sz="3600" u="sng" dirty="0" smtClean="0">
                <a:latin typeface="Letterjoin-Air Plus 36" panose="02000805000000020003" pitchFamily="50" charset="0"/>
                <a:cs typeface="Arial" panose="020B0604020202020204" pitchFamily="34" charset="0"/>
              </a:rPr>
              <a:t>English During the Year</a:t>
            </a:r>
            <a:br>
              <a:rPr lang="en-GB" sz="3600" u="sng" dirty="0" smtClean="0">
                <a:latin typeface="Letterjoin-Air Plus 36" panose="02000805000000020003" pitchFamily="50" charset="0"/>
                <a:cs typeface="Arial" panose="020B0604020202020204" pitchFamily="34" charset="0"/>
              </a:rPr>
            </a:br>
            <a:r>
              <a:rPr lang="en-GB" sz="1200" u="sng" dirty="0" smtClean="0">
                <a:latin typeface="Letterjoin-Air Plus 36" panose="02000805000000020003" pitchFamily="50" charset="0"/>
                <a:cs typeface="Arial" panose="020B0604020202020204" pitchFamily="34" charset="0"/>
              </a:rPr>
              <a:t>NB: These may be subject to change depending on the needs of the cohort</a:t>
            </a:r>
            <a:endParaRPr lang="en-GB" sz="1200" dirty="0">
              <a:latin typeface="Letterjoin-Air Plus 36" panose="02000805000000020003" pitchFamily="50" charset="0"/>
            </a:endParaRPr>
          </a:p>
        </p:txBody>
      </p:sp>
      <p:pic>
        <p:nvPicPr>
          <p:cNvPr id="3" name="Picture 2"/>
          <p:cNvPicPr>
            <a:picLocks noChangeAspect="1"/>
          </p:cNvPicPr>
          <p:nvPr/>
        </p:nvPicPr>
        <p:blipFill>
          <a:blip r:embed="rId4"/>
          <a:stretch>
            <a:fillRect/>
          </a:stretch>
        </p:blipFill>
        <p:spPr>
          <a:xfrm>
            <a:off x="1115616" y="1556792"/>
            <a:ext cx="6624736" cy="1439459"/>
          </a:xfrm>
          <a:prstGeom prst="rect">
            <a:avLst/>
          </a:prstGeom>
        </p:spPr>
      </p:pic>
      <p:pic>
        <p:nvPicPr>
          <p:cNvPr id="4" name="Picture 3"/>
          <p:cNvPicPr>
            <a:picLocks noChangeAspect="1"/>
          </p:cNvPicPr>
          <p:nvPr/>
        </p:nvPicPr>
        <p:blipFill>
          <a:blip r:embed="rId5"/>
          <a:stretch>
            <a:fillRect/>
          </a:stretch>
        </p:blipFill>
        <p:spPr>
          <a:xfrm>
            <a:off x="1115616" y="2980624"/>
            <a:ext cx="6624736" cy="3502887"/>
          </a:xfrm>
          <a:prstGeom prst="rect">
            <a:avLst/>
          </a:prstGeom>
        </p:spPr>
      </p:pic>
      <p:pic>
        <p:nvPicPr>
          <p:cNvPr id="5" name="Picture 2"/>
          <p:cNvPicPr>
            <a:picLocks noChangeAspect="1"/>
          </p:cNvPicPr>
          <p:nvPr/>
        </p:nvPicPr>
        <p:blipFill>
          <a:blip r:embed="rId4"/>
          <a:stretch>
            <a:fillRect/>
          </a:stretch>
        </p:blipFill>
        <p:spPr>
          <a:xfrm>
            <a:off x="1115616" y="1556792"/>
            <a:ext cx="6624736" cy="1439459"/>
          </a:xfrm>
          <a:prstGeom prst="rect">
            <a:avLst/>
          </a:prstGeom>
        </p:spPr>
      </p:pic>
      <p:pic>
        <p:nvPicPr>
          <p:cNvPr id="6" name="Picture 3"/>
          <p:cNvPicPr>
            <a:picLocks noChangeAspect="1"/>
          </p:cNvPicPr>
          <p:nvPr/>
        </p:nvPicPr>
        <p:blipFill>
          <a:blip r:embed="rId5"/>
          <a:stretch>
            <a:fillRect/>
          </a:stretch>
        </p:blipFill>
        <p:spPr>
          <a:xfrm>
            <a:off x="1115616" y="2980624"/>
            <a:ext cx="6624736" cy="3502887"/>
          </a:xfrm>
          <a:prstGeom prst="rect">
            <a:avLst/>
          </a:prstGeom>
        </p:spPr>
      </p:pic>
      <p:pic>
        <p:nvPicPr>
          <p:cNvPr id="7" name="Sound Thre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67328" y="0"/>
            <a:ext cx="476672" cy="476672"/>
          </a:xfrm>
          <a:prstGeom prst="rect">
            <a:avLst/>
          </a:prstGeom>
        </p:spPr>
      </p:pic>
    </p:spTree>
    <p:extLst>
      <p:ext uri="{BB962C8B-B14F-4D97-AF65-F5344CB8AC3E}">
        <p14:creationId xmlns:p14="http://schemas.microsoft.com/office/powerpoint/2010/main" val="35616697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4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1558"/>
            <a:ext cx="8136904" cy="1099250"/>
          </a:xfrm>
        </p:spPr>
        <p:txBody>
          <a:bodyPr>
            <a:normAutofit/>
          </a:bodyPr>
          <a:lstStyle/>
          <a:p>
            <a:r>
              <a:rPr lang="en-GB" sz="3600" u="sng" dirty="0" smtClean="0">
                <a:latin typeface="Letterjoin-Air Plus 36" panose="02000805000000020003" pitchFamily="50" charset="0"/>
                <a:cs typeface="Arial" panose="020B0604020202020204" pitchFamily="34" charset="0"/>
              </a:rPr>
              <a:t>Maths During the Year</a:t>
            </a:r>
            <a:br>
              <a:rPr lang="en-GB" sz="3600" u="sng" dirty="0" smtClean="0">
                <a:latin typeface="Letterjoin-Air Plus 36" panose="02000805000000020003" pitchFamily="50" charset="0"/>
                <a:cs typeface="Arial" panose="020B0604020202020204" pitchFamily="34" charset="0"/>
              </a:rPr>
            </a:br>
            <a:r>
              <a:rPr lang="en-GB" sz="1200" u="sng" dirty="0" smtClean="0">
                <a:latin typeface="Letterjoin-Air Plus 36" panose="02000805000000020003" pitchFamily="50" charset="0"/>
                <a:cs typeface="Arial" panose="020B0604020202020204" pitchFamily="34" charset="0"/>
              </a:rPr>
              <a:t>NB: These may be subject to change depending on the needs of the cohort</a:t>
            </a:r>
            <a:endParaRPr lang="en-GB" sz="1200" dirty="0">
              <a:latin typeface="Letterjoin-Air Plus 36" panose="02000805000000020003" pitchFamily="50" charset="0"/>
            </a:endParaRPr>
          </a:p>
        </p:txBody>
      </p:sp>
      <p:pic>
        <p:nvPicPr>
          <p:cNvPr id="3" name="Picture 2"/>
          <p:cNvPicPr>
            <a:picLocks noChangeAspect="1"/>
          </p:cNvPicPr>
          <p:nvPr/>
        </p:nvPicPr>
        <p:blipFill>
          <a:blip r:embed="rId4"/>
          <a:stretch>
            <a:fillRect/>
          </a:stretch>
        </p:blipFill>
        <p:spPr>
          <a:xfrm>
            <a:off x="683568" y="1556792"/>
            <a:ext cx="7704856" cy="1575586"/>
          </a:xfrm>
          <a:prstGeom prst="rect">
            <a:avLst/>
          </a:prstGeom>
        </p:spPr>
      </p:pic>
      <p:pic>
        <p:nvPicPr>
          <p:cNvPr id="4" name="Picture 3"/>
          <p:cNvPicPr>
            <a:picLocks noChangeAspect="1"/>
          </p:cNvPicPr>
          <p:nvPr/>
        </p:nvPicPr>
        <p:blipFill>
          <a:blip r:embed="rId5"/>
          <a:stretch>
            <a:fillRect/>
          </a:stretch>
        </p:blipFill>
        <p:spPr>
          <a:xfrm>
            <a:off x="683569" y="3140968"/>
            <a:ext cx="7704856" cy="1728192"/>
          </a:xfrm>
          <a:prstGeom prst="rect">
            <a:avLst/>
          </a:prstGeom>
        </p:spPr>
      </p:pic>
      <p:pic>
        <p:nvPicPr>
          <p:cNvPr id="6" name="Picture 5"/>
          <p:cNvPicPr>
            <a:picLocks noChangeAspect="1"/>
          </p:cNvPicPr>
          <p:nvPr/>
        </p:nvPicPr>
        <p:blipFill>
          <a:blip r:embed="rId6"/>
          <a:stretch>
            <a:fillRect/>
          </a:stretch>
        </p:blipFill>
        <p:spPr>
          <a:xfrm>
            <a:off x="683568" y="4869160"/>
            <a:ext cx="7704856" cy="1834250"/>
          </a:xfrm>
          <a:prstGeom prst="rect">
            <a:avLst/>
          </a:prstGeom>
        </p:spPr>
      </p:pic>
      <p:pic>
        <p:nvPicPr>
          <p:cNvPr id="5" name="Picture 2"/>
          <p:cNvPicPr>
            <a:picLocks noChangeAspect="1"/>
          </p:cNvPicPr>
          <p:nvPr/>
        </p:nvPicPr>
        <p:blipFill>
          <a:blip r:embed="rId4"/>
          <a:stretch>
            <a:fillRect/>
          </a:stretch>
        </p:blipFill>
        <p:spPr>
          <a:xfrm>
            <a:off x="683568" y="1556792"/>
            <a:ext cx="7704856" cy="1575586"/>
          </a:xfrm>
          <a:prstGeom prst="rect">
            <a:avLst/>
          </a:prstGeom>
        </p:spPr>
      </p:pic>
      <p:pic>
        <p:nvPicPr>
          <p:cNvPr id="7" name="Picture 3"/>
          <p:cNvPicPr>
            <a:picLocks noChangeAspect="1"/>
          </p:cNvPicPr>
          <p:nvPr/>
        </p:nvPicPr>
        <p:blipFill>
          <a:blip r:embed="rId5"/>
          <a:stretch>
            <a:fillRect/>
          </a:stretch>
        </p:blipFill>
        <p:spPr>
          <a:xfrm>
            <a:off x="683569" y="3140968"/>
            <a:ext cx="7704856" cy="1728192"/>
          </a:xfrm>
          <a:prstGeom prst="rect">
            <a:avLst/>
          </a:prstGeom>
        </p:spPr>
      </p:pic>
      <p:pic>
        <p:nvPicPr>
          <p:cNvPr id="8" name="Picture 5"/>
          <p:cNvPicPr>
            <a:picLocks noChangeAspect="1"/>
          </p:cNvPicPr>
          <p:nvPr/>
        </p:nvPicPr>
        <p:blipFill>
          <a:blip r:embed="rId6"/>
          <a:stretch>
            <a:fillRect/>
          </a:stretch>
        </p:blipFill>
        <p:spPr>
          <a:xfrm>
            <a:off x="683568" y="4869160"/>
            <a:ext cx="7704856" cy="1834250"/>
          </a:xfrm>
          <a:prstGeom prst="rect">
            <a:avLst/>
          </a:prstGeom>
        </p:spPr>
      </p:pic>
      <p:pic>
        <p:nvPicPr>
          <p:cNvPr id="9"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71986" y="4658"/>
            <a:ext cx="472014" cy="472014"/>
          </a:xfrm>
          <a:prstGeom prst="rect">
            <a:avLst/>
          </a:prstGeom>
        </p:spPr>
      </p:pic>
    </p:spTree>
    <p:extLst>
      <p:ext uri="{BB962C8B-B14F-4D97-AF65-F5344CB8AC3E}">
        <p14:creationId xmlns:p14="http://schemas.microsoft.com/office/powerpoint/2010/main" val="3766164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63"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048977" cy="1202485"/>
          </a:xfrm>
        </p:spPr>
        <p:txBody>
          <a:bodyPr>
            <a:normAutofit/>
          </a:bodyPr>
          <a:lstStyle/>
          <a:p>
            <a:r>
              <a:rPr lang="en-GB" sz="3600" u="sng" dirty="0" smtClean="0">
                <a:latin typeface="Letter-join 36" panose="02000805000000020003" pitchFamily="50" charset="0"/>
              </a:rPr>
              <a:t>Planned Visits and Events</a:t>
            </a:r>
            <a:r>
              <a:rPr lang="en-GB" sz="3600" dirty="0" smtClean="0">
                <a:latin typeface="Letter-join 36" panose="02000805000000020003" pitchFamily="50" charset="0"/>
              </a:rPr>
              <a:t/>
            </a:r>
            <a:br>
              <a:rPr lang="en-GB" sz="3600" dirty="0" smtClean="0">
                <a:latin typeface="Letter-join 36" panose="02000805000000020003" pitchFamily="50" charset="0"/>
              </a:rPr>
            </a:br>
            <a:r>
              <a:rPr lang="en-GB" sz="1600" dirty="0" smtClean="0">
                <a:latin typeface="Letter-join 36" panose="02000805000000020003" pitchFamily="50" charset="0"/>
              </a:rPr>
              <a:t>NB: Dates will be confirmed closer to the events</a:t>
            </a:r>
            <a:endParaRPr lang="en-GB" sz="1600" dirty="0">
              <a:latin typeface="Letter-join 36" panose="02000805000000020003" pitchFamily="50" charset="0"/>
            </a:endParaRPr>
          </a:p>
        </p:txBody>
      </p:sp>
      <p:sp>
        <p:nvSpPr>
          <p:cNvPr id="5" name="Rectangle 4"/>
          <p:cNvSpPr/>
          <p:nvPr/>
        </p:nvSpPr>
        <p:spPr>
          <a:xfrm>
            <a:off x="611560" y="1550397"/>
            <a:ext cx="8252876" cy="4832092"/>
          </a:xfrm>
          <a:prstGeom prst="rect">
            <a:avLst/>
          </a:prstGeom>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ü"/>
            </a:pPr>
            <a:r>
              <a:rPr lang="en-US" altLang="en-US" sz="2800" dirty="0" smtClean="0">
                <a:latin typeface="Letter-join 36" panose="02000805000000020003" pitchFamily="50" charset="0"/>
              </a:rPr>
              <a:t>Autumn – STEM Day at RAF Museum</a:t>
            </a:r>
          </a:p>
          <a:p>
            <a:pPr marL="285750" lvl="0" indent="-285750" eaLnBrk="0" fontAlgn="base" hangingPunct="0">
              <a:spcBef>
                <a:spcPct val="0"/>
              </a:spcBef>
              <a:spcAft>
                <a:spcPct val="0"/>
              </a:spcAft>
              <a:buFont typeface="Wingdings" panose="05000000000000000000" pitchFamily="2" charset="2"/>
              <a:buChar char="ü"/>
            </a:pPr>
            <a:r>
              <a:rPr lang="en-US" altLang="en-US" sz="2800" dirty="0" smtClean="0">
                <a:latin typeface="Letter-join 36" panose="02000805000000020003" pitchFamily="50" charset="0"/>
              </a:rPr>
              <a:t>Spring – Hanley Museum Anglo-Saxon and Vikings Workshops</a:t>
            </a:r>
          </a:p>
          <a:p>
            <a:pPr marL="285750" lvl="0" indent="-285750" eaLnBrk="0" fontAlgn="base" hangingPunct="0">
              <a:spcBef>
                <a:spcPct val="0"/>
              </a:spcBef>
              <a:spcAft>
                <a:spcPct val="0"/>
              </a:spcAft>
              <a:buFont typeface="Wingdings" panose="05000000000000000000" pitchFamily="2" charset="2"/>
              <a:buChar char="ü"/>
            </a:pPr>
            <a:r>
              <a:rPr lang="en-US" altLang="en-US" sz="2800" dirty="0" smtClean="0">
                <a:latin typeface="Letter-join 36" panose="02000805000000020003" pitchFamily="50" charset="0"/>
              </a:rPr>
              <a:t>Summer – Stanley Head</a:t>
            </a: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36" panose="020008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r>
              <a:rPr lang="en-US" altLang="en-US" sz="2800" dirty="0" smtClean="0">
                <a:latin typeface="Letter-join 36" panose="02000805000000020003" pitchFamily="50" charset="0"/>
              </a:rPr>
              <a:t>Autumn – Harvest Assembly/Showcase</a:t>
            </a:r>
          </a:p>
          <a:p>
            <a:pPr marL="285750" lvl="0" indent="-285750" eaLnBrk="0" fontAlgn="base" hangingPunct="0">
              <a:spcBef>
                <a:spcPct val="0"/>
              </a:spcBef>
              <a:spcAft>
                <a:spcPct val="0"/>
              </a:spcAft>
              <a:buFont typeface="Wingdings" panose="05000000000000000000" pitchFamily="2" charset="2"/>
              <a:buChar char="ü"/>
            </a:pPr>
            <a:r>
              <a:rPr lang="en-US" altLang="en-US" sz="2800" dirty="0" smtClean="0">
                <a:latin typeface="Letter-join 36" panose="02000805000000020003" pitchFamily="50" charset="0"/>
              </a:rPr>
              <a:t>Summer – Showcase </a:t>
            </a: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36" panose="020008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r>
              <a:rPr lang="en-US" altLang="en-US" sz="2800" dirty="0" smtClean="0">
                <a:latin typeface="Letter-join 36" panose="02000805000000020003" pitchFamily="50" charset="0"/>
              </a:rPr>
              <a:t>Summer – Sports Day</a:t>
            </a: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36" panose="020008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endParaRPr lang="en-US" altLang="en-US" sz="2800" dirty="0" smtClean="0">
              <a:latin typeface="Letter-join 36" panose="02000805000000020003" pitchFamily="50" charset="0"/>
            </a:endParaRPr>
          </a:p>
        </p:txBody>
      </p:sp>
      <p:pic>
        <p:nvPicPr>
          <p:cNvPr id="3" name="Sound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70776" y="58416"/>
            <a:ext cx="458812" cy="458812"/>
          </a:xfrm>
          <a:prstGeom prst="rect">
            <a:avLst/>
          </a:prstGeom>
        </p:spPr>
      </p:pic>
    </p:spTree>
    <p:extLst>
      <p:ext uri="{BB962C8B-B14F-4D97-AF65-F5344CB8AC3E}">
        <p14:creationId xmlns:p14="http://schemas.microsoft.com/office/powerpoint/2010/main" val="14759472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1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632848" cy="1080120"/>
          </a:xfrm>
        </p:spPr>
        <p:txBody>
          <a:bodyPr>
            <a:normAutofit/>
          </a:bodyPr>
          <a:lstStyle/>
          <a:p>
            <a:r>
              <a:rPr lang="en-GB" sz="3600" u="sng" dirty="0" smtClean="0">
                <a:latin typeface="Letter-join 36" panose="02000805000000020003" pitchFamily="50" charset="0"/>
              </a:rPr>
              <a:t>Uniform Expectations</a:t>
            </a:r>
            <a:endParaRPr lang="en-GB" sz="3600" u="sng" dirty="0">
              <a:latin typeface="Letter-join 36" panose="02000805000000020003" pitchFamily="50" charset="0"/>
            </a:endParaRPr>
          </a:p>
        </p:txBody>
      </p:sp>
      <p:pic>
        <p:nvPicPr>
          <p:cNvPr id="7" name="Picture 6"/>
          <p:cNvPicPr>
            <a:picLocks noChangeAspect="1"/>
          </p:cNvPicPr>
          <p:nvPr/>
        </p:nvPicPr>
        <p:blipFill>
          <a:blip r:embed="rId4"/>
          <a:stretch>
            <a:fillRect/>
          </a:stretch>
        </p:blipFill>
        <p:spPr>
          <a:xfrm>
            <a:off x="1475656" y="1464658"/>
            <a:ext cx="6319319" cy="3010182"/>
          </a:xfrm>
          <a:prstGeom prst="rect">
            <a:avLst/>
          </a:prstGeom>
        </p:spPr>
      </p:pic>
      <p:sp>
        <p:nvSpPr>
          <p:cNvPr id="8" name="Rectangle 7"/>
          <p:cNvSpPr/>
          <p:nvPr/>
        </p:nvSpPr>
        <p:spPr>
          <a:xfrm>
            <a:off x="251520" y="4509120"/>
            <a:ext cx="9433048" cy="2039020"/>
          </a:xfrm>
          <a:prstGeom prst="rect">
            <a:avLst/>
          </a:prstGeom>
        </p:spPr>
        <p:txBody>
          <a:bodyPr wrap="square">
            <a:spAutoFit/>
          </a:bodyPr>
          <a:lstStyle/>
          <a:p>
            <a:pPr indent="457200">
              <a:spcAft>
                <a:spcPts val="0"/>
              </a:spcAft>
            </a:pPr>
            <a:r>
              <a:rPr lang="en-GB" sz="1050" b="1" dirty="0" smtClean="0">
                <a:latin typeface="Letter-join 36" panose="02000805000000020003" pitchFamily="50" charset="0"/>
                <a:ea typeface="Times New Roman" panose="02020603050405020304" pitchFamily="18" charset="0"/>
              </a:rPr>
              <a:t>Hair: </a:t>
            </a:r>
          </a:p>
          <a:p>
            <a:pPr indent="457200">
              <a:spcAft>
                <a:spcPts val="0"/>
              </a:spcAft>
            </a:pPr>
            <a:r>
              <a:rPr lang="en-GB" sz="1050" dirty="0" smtClean="0">
                <a:latin typeface="Letter-join 36" panose="02000805000000020003" pitchFamily="50" charset="0"/>
                <a:ea typeface="Times New Roman" panose="02020603050405020304" pitchFamily="18" charset="0"/>
              </a:rPr>
              <a:t>Long </a:t>
            </a:r>
            <a:r>
              <a:rPr lang="en-GB" sz="1050" dirty="0">
                <a:latin typeface="Letter-join 36" panose="02000805000000020003" pitchFamily="50" charset="0"/>
                <a:ea typeface="Times New Roman" panose="02020603050405020304" pitchFamily="18" charset="0"/>
              </a:rPr>
              <a:t>hair (below </a:t>
            </a:r>
            <a:r>
              <a:rPr lang="en-GB" sz="1050" dirty="0" smtClean="0">
                <a:latin typeface="Letter-join 36" panose="02000805000000020003" pitchFamily="50" charset="0"/>
                <a:ea typeface="Times New Roman" panose="02020603050405020304" pitchFamily="18" charset="0"/>
              </a:rPr>
              <a:t>shoulder </a:t>
            </a:r>
            <a:r>
              <a:rPr lang="en-GB" sz="1050" dirty="0">
                <a:latin typeface="Letter-join 36" panose="02000805000000020003" pitchFamily="50" charset="0"/>
                <a:ea typeface="Times New Roman" panose="02020603050405020304" pitchFamily="18" charset="0"/>
              </a:rPr>
              <a:t>length) should be tied back. Hair accessories should be minimal, plain and in </a:t>
            </a:r>
            <a:endParaRPr lang="en-GB" sz="1100" dirty="0">
              <a:latin typeface="Letter-join 36" panose="02000805000000020003" pitchFamily="50" charset="0"/>
              <a:ea typeface="Times New Roman" panose="02020603050405020304" pitchFamily="18" charset="0"/>
            </a:endParaRPr>
          </a:p>
          <a:p>
            <a:pPr indent="457200">
              <a:spcAft>
                <a:spcPts val="0"/>
              </a:spcAft>
            </a:pPr>
            <a:r>
              <a:rPr lang="en-GB" sz="1050" dirty="0">
                <a:latin typeface="Letter-join 36" panose="02000805000000020003" pitchFamily="50" charset="0"/>
                <a:ea typeface="Times New Roman" panose="02020603050405020304" pitchFamily="18" charset="0"/>
              </a:rPr>
              <a:t>school colours. Hair should be kept out of children’s eyes using headbands, clips and slides; again plain </a:t>
            </a:r>
            <a:endParaRPr lang="en-GB" sz="1100" dirty="0">
              <a:latin typeface="Letter-join 36" panose="02000805000000020003" pitchFamily="50" charset="0"/>
              <a:ea typeface="Times New Roman" panose="02020603050405020304" pitchFamily="18" charset="0"/>
            </a:endParaRPr>
          </a:p>
          <a:p>
            <a:pPr indent="457200">
              <a:spcAft>
                <a:spcPts val="0"/>
              </a:spcAft>
            </a:pPr>
            <a:r>
              <a:rPr lang="en-GB" sz="1050" dirty="0">
                <a:latin typeface="Letter-join 36" panose="02000805000000020003" pitchFamily="50" charset="0"/>
                <a:ea typeface="Times New Roman" panose="02020603050405020304" pitchFamily="18" charset="0"/>
              </a:rPr>
              <a:t>using school colours. </a:t>
            </a:r>
            <a:r>
              <a:rPr lang="en-GB" sz="1050" dirty="0" smtClean="0">
                <a:latin typeface="Letter-join 36" panose="02000805000000020003" pitchFamily="50" charset="0"/>
                <a:ea typeface="Times New Roman" panose="02020603050405020304" pitchFamily="18" charset="0"/>
              </a:rPr>
              <a:t>During </a:t>
            </a:r>
            <a:r>
              <a:rPr lang="en-GB" sz="1050" dirty="0">
                <a:latin typeface="Letter-join 36" panose="02000805000000020003" pitchFamily="50" charset="0"/>
                <a:ea typeface="Times New Roman" panose="02020603050405020304" pitchFamily="18" charset="0"/>
              </a:rPr>
              <a:t>term-time, pupils are asked not to have fashion hairstyles, which include: </a:t>
            </a:r>
            <a:endParaRPr lang="en-GB" sz="1100" dirty="0">
              <a:latin typeface="Letter-join 36" panose="02000805000000020003" pitchFamily="50" charset="0"/>
              <a:ea typeface="Times New Roman" panose="02020603050405020304" pitchFamily="18" charset="0"/>
            </a:endParaRPr>
          </a:p>
          <a:p>
            <a:pPr indent="457200">
              <a:spcAft>
                <a:spcPts val="0"/>
              </a:spcAft>
            </a:pPr>
            <a:r>
              <a:rPr lang="en-GB" sz="1050" dirty="0">
                <a:latin typeface="Letter-join 36" panose="02000805000000020003" pitchFamily="50" charset="0"/>
                <a:ea typeface="Times New Roman" panose="02020603050405020304" pitchFamily="18" charset="0"/>
              </a:rPr>
              <a:t>shaved, dyed or streaked hair, patterns, </a:t>
            </a:r>
            <a:r>
              <a:rPr lang="en-GB" sz="1050" dirty="0" err="1">
                <a:latin typeface="Letter-join 36" panose="02000805000000020003" pitchFamily="50" charset="0"/>
                <a:ea typeface="Times New Roman" panose="02020603050405020304" pitchFamily="18" charset="0"/>
              </a:rPr>
              <a:t>mohawks</a:t>
            </a:r>
            <a:r>
              <a:rPr lang="en-GB" sz="1050" dirty="0">
                <a:latin typeface="Letter-join 36" panose="02000805000000020003" pitchFamily="50" charset="0"/>
                <a:ea typeface="Times New Roman" panose="02020603050405020304" pitchFamily="18" charset="0"/>
              </a:rPr>
              <a:t>, lines and tramlines. Hair braids, tinsels and feathers </a:t>
            </a:r>
            <a:endParaRPr lang="en-GB" sz="1100" dirty="0">
              <a:latin typeface="Letter-join 36" panose="02000805000000020003" pitchFamily="50" charset="0"/>
              <a:ea typeface="Times New Roman" panose="02020603050405020304" pitchFamily="18" charset="0"/>
            </a:endParaRPr>
          </a:p>
          <a:p>
            <a:pPr indent="457200">
              <a:spcAft>
                <a:spcPts val="0"/>
              </a:spcAft>
            </a:pPr>
            <a:r>
              <a:rPr lang="en-GB" sz="1050" dirty="0">
                <a:latin typeface="Letter-join 36" panose="02000805000000020003" pitchFamily="50" charset="0"/>
                <a:ea typeface="Times New Roman" panose="02020603050405020304" pitchFamily="18" charset="0"/>
              </a:rPr>
              <a:t>should not be worn. </a:t>
            </a:r>
            <a:endParaRPr lang="en-GB" sz="1100" dirty="0">
              <a:latin typeface="Letter-join 36" panose="02000805000000020003" pitchFamily="50" charset="0"/>
              <a:ea typeface="Times New Roman" panose="02020603050405020304" pitchFamily="18" charset="0"/>
            </a:endParaRPr>
          </a:p>
          <a:p>
            <a:pPr indent="457200">
              <a:spcAft>
                <a:spcPts val="0"/>
              </a:spcAft>
            </a:pPr>
            <a:r>
              <a:rPr lang="en-GB" sz="1050" dirty="0">
                <a:latin typeface="Letter-join 36" panose="02000805000000020003" pitchFamily="50" charset="0"/>
                <a:ea typeface="Times New Roman" panose="02020603050405020304" pitchFamily="18" charset="0"/>
              </a:rPr>
              <a:t>  </a:t>
            </a:r>
            <a:endParaRPr lang="en-GB" sz="1100" dirty="0">
              <a:latin typeface="Letter-join 36" panose="02000805000000020003" pitchFamily="50" charset="0"/>
              <a:ea typeface="Times New Roman" panose="02020603050405020304" pitchFamily="18" charset="0"/>
            </a:endParaRPr>
          </a:p>
          <a:p>
            <a:pPr marL="457200">
              <a:spcAft>
                <a:spcPts val="0"/>
              </a:spcAft>
            </a:pPr>
            <a:r>
              <a:rPr lang="en-GB" sz="1050" b="1" dirty="0" smtClean="0">
                <a:latin typeface="Letter-join 36" panose="02000805000000020003" pitchFamily="50" charset="0"/>
                <a:ea typeface="Times New Roman" panose="02020603050405020304" pitchFamily="18" charset="0"/>
              </a:rPr>
              <a:t>Jewellery, Make-up and Nails:</a:t>
            </a:r>
            <a:endParaRPr lang="en-GB" sz="1100" b="1" dirty="0" smtClean="0">
              <a:latin typeface="Letter-join 36" panose="02000805000000020003" pitchFamily="50" charset="0"/>
              <a:ea typeface="Times New Roman" panose="02020603050405020304" pitchFamily="18" charset="0"/>
            </a:endParaRPr>
          </a:p>
          <a:p>
            <a:pPr marL="457200">
              <a:spcAft>
                <a:spcPts val="0"/>
              </a:spcAft>
            </a:pPr>
            <a:r>
              <a:rPr lang="en-GB" sz="1050" dirty="0" smtClean="0">
                <a:latin typeface="Letter-join 36" panose="02000805000000020003" pitchFamily="50" charset="0"/>
                <a:ea typeface="Times New Roman" panose="02020603050405020304" pitchFamily="18" charset="0"/>
              </a:rPr>
              <a:t>Watches and plain stud earrings can be worn. Plain stud earrings are defined as silver or gold, </a:t>
            </a:r>
            <a:endParaRPr lang="en-GB" sz="1100" dirty="0" smtClean="0">
              <a:latin typeface="Letter-join 36" panose="02000805000000020003" pitchFamily="50" charset="0"/>
              <a:ea typeface="Times New Roman" panose="02020603050405020304" pitchFamily="18" charset="0"/>
            </a:endParaRPr>
          </a:p>
          <a:p>
            <a:pPr marL="457200">
              <a:spcAft>
                <a:spcPts val="0"/>
              </a:spcAft>
            </a:pPr>
            <a:r>
              <a:rPr lang="en-GB" sz="1050" dirty="0" smtClean="0">
                <a:latin typeface="Letter-join 36" panose="02000805000000020003" pitchFamily="50" charset="0"/>
                <a:ea typeface="Times New Roman" panose="02020603050405020304" pitchFamily="18" charset="0"/>
              </a:rPr>
              <a:t>spherical </a:t>
            </a:r>
            <a:r>
              <a:rPr lang="en-GB" sz="1050" dirty="0">
                <a:latin typeface="Letter-join 36" panose="02000805000000020003" pitchFamily="50" charset="0"/>
                <a:ea typeface="Times New Roman" panose="02020603050405020304" pitchFamily="18" charset="0"/>
              </a:rPr>
              <a:t>shaped and small</a:t>
            </a:r>
            <a:r>
              <a:rPr lang="en-GB" sz="1050" dirty="0" smtClean="0">
                <a:latin typeface="Letter-join 36" panose="02000805000000020003" pitchFamily="50" charset="0"/>
                <a:ea typeface="Times New Roman" panose="02020603050405020304" pitchFamily="18" charset="0"/>
              </a:rPr>
              <a:t>. Pupils </a:t>
            </a:r>
            <a:r>
              <a:rPr lang="en-GB" sz="1050" dirty="0">
                <a:latin typeface="Letter-join 36" panose="02000805000000020003" pitchFamily="50" charset="0"/>
                <a:ea typeface="Times New Roman" panose="02020603050405020304" pitchFamily="18" charset="0"/>
              </a:rPr>
              <a:t>are not allowed to wear any make-up or false nails to school. </a:t>
            </a:r>
            <a:endParaRPr lang="en-GB" sz="1100" dirty="0">
              <a:latin typeface="Letter-join 36" panose="02000805000000020003" pitchFamily="50" charset="0"/>
              <a:ea typeface="Times New Roman" panose="02020603050405020304" pitchFamily="18" charset="0"/>
            </a:endParaRPr>
          </a:p>
          <a:p>
            <a:pPr marL="457200">
              <a:spcAft>
                <a:spcPts val="0"/>
              </a:spcAft>
            </a:pPr>
            <a:r>
              <a:rPr lang="en-GB"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p:txBody>
      </p:sp>
      <p:pic>
        <p:nvPicPr>
          <p:cNvPr id="3" name="Sound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95320" y="0"/>
            <a:ext cx="548680" cy="548680"/>
          </a:xfrm>
          <a:prstGeom prst="rect">
            <a:avLst/>
          </a:prstGeom>
        </p:spPr>
      </p:pic>
    </p:spTree>
    <p:extLst>
      <p:ext uri="{BB962C8B-B14F-4D97-AF65-F5344CB8AC3E}">
        <p14:creationId xmlns:p14="http://schemas.microsoft.com/office/powerpoint/2010/main" val="12757453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3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905" y="373141"/>
            <a:ext cx="7632848" cy="1080120"/>
          </a:xfrm>
        </p:spPr>
        <p:txBody>
          <a:bodyPr>
            <a:normAutofit/>
          </a:bodyPr>
          <a:lstStyle/>
          <a:p>
            <a:r>
              <a:rPr lang="en-GB" sz="3600" u="sng" dirty="0" smtClean="0">
                <a:latin typeface="Letter-join 36" panose="02000805000000020003" pitchFamily="50" charset="0"/>
              </a:rPr>
              <a:t>PE and Music</a:t>
            </a:r>
            <a:endParaRPr lang="en-GB" sz="3600" u="sng" dirty="0">
              <a:latin typeface="Letter-join 36" panose="02000805000000020003" pitchFamily="50" charset="0"/>
            </a:endParaRPr>
          </a:p>
        </p:txBody>
      </p:sp>
      <p:sp>
        <p:nvSpPr>
          <p:cNvPr id="4" name="Title 1"/>
          <p:cNvSpPr txBox="1">
            <a:spLocks/>
          </p:cNvSpPr>
          <p:nvPr/>
        </p:nvSpPr>
        <p:spPr>
          <a:xfrm>
            <a:off x="899592" y="1727623"/>
            <a:ext cx="7632848" cy="10801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6400" dirty="0" smtClean="0">
                <a:latin typeface="Letter-join 36" panose="02000805000000020003" pitchFamily="50" charset="0"/>
              </a:rPr>
              <a:t>Your child will have PE on a Monday with Mr Soboljew and a Wednesday with Dan. </a:t>
            </a:r>
          </a:p>
          <a:p>
            <a:pPr algn="l"/>
            <a:endParaRPr lang="en-GB" sz="6400" dirty="0">
              <a:latin typeface="Letter-join 36" panose="02000805000000020003" pitchFamily="50" charset="0"/>
            </a:endParaRPr>
          </a:p>
          <a:p>
            <a:pPr algn="l"/>
            <a:r>
              <a:rPr lang="en-GB" sz="6400" dirty="0" smtClean="0">
                <a:latin typeface="Letter-join 36" panose="02000805000000020003" pitchFamily="50" charset="0"/>
              </a:rPr>
              <a:t>They will have Music on Wednesday with Mr. Hall. </a:t>
            </a:r>
          </a:p>
          <a:p>
            <a:pPr algn="l"/>
            <a:endParaRPr lang="en-GB" sz="6400" dirty="0">
              <a:latin typeface="Letter-join 36" panose="02000805000000020003" pitchFamily="50" charset="0"/>
            </a:endParaRPr>
          </a:p>
          <a:p>
            <a:pPr algn="l"/>
            <a:r>
              <a:rPr lang="en-GB" sz="6400" dirty="0" smtClean="0">
                <a:latin typeface="Letter-join 36" panose="02000805000000020003" pitchFamily="50" charset="0"/>
              </a:rPr>
              <a:t>On PE days, children are expected to come to school dressed in their PE uniform, with no ear-rings and long hair tied back. </a:t>
            </a:r>
          </a:p>
          <a:p>
            <a:pPr algn="l"/>
            <a:endParaRPr lang="en-GB" sz="3600" dirty="0">
              <a:latin typeface="Letter-join 36" panose="02000805000000020003" pitchFamily="50" charset="0"/>
            </a:endParaRPr>
          </a:p>
        </p:txBody>
      </p:sp>
      <p:pic>
        <p:nvPicPr>
          <p:cNvPr id="5" name="Picture 11">
            <a:extLst>
              <a:ext uri="{FF2B5EF4-FFF2-40B4-BE49-F238E27FC236}">
                <a16:creationId xmlns:a16="http://schemas.microsoft.com/office/drawing/2014/main" id="{9BDA7B9F-E5F7-4BB9-9DF4-0A94A6AF4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04" y="4005064"/>
            <a:ext cx="1349375" cy="1800225"/>
          </a:xfrm>
          <a:prstGeom prst="rect">
            <a:avLst/>
          </a:prstGeom>
          <a:noFill/>
          <a:ln>
            <a:noFill/>
          </a:ln>
          <a:effectLst>
            <a:glow rad="101600">
              <a:schemeClr val="accent4">
                <a:satMod val="175000"/>
                <a:alpha val="40000"/>
              </a:schemeClr>
            </a:glow>
            <a:outerShdw dist="35921" dir="2700000"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12" descr="Image">
            <a:extLst>
              <a:ext uri="{FF2B5EF4-FFF2-40B4-BE49-F238E27FC236}">
                <a16:creationId xmlns:a16="http://schemas.microsoft.com/office/drawing/2014/main" id="{DFCD14E7-6A8A-4D1C-87D7-F014B78F13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4293096"/>
            <a:ext cx="1308551" cy="2326615"/>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Rectangle 2"/>
          <p:cNvSpPr/>
          <p:nvPr/>
        </p:nvSpPr>
        <p:spPr>
          <a:xfrm>
            <a:off x="2483768" y="3186161"/>
            <a:ext cx="5635401" cy="2923877"/>
          </a:xfrm>
          <a:prstGeom prst="rect">
            <a:avLst/>
          </a:prstGeom>
        </p:spPr>
        <p:txBody>
          <a:bodyPr wrap="square">
            <a:spAutoFit/>
          </a:bodyPr>
          <a:lstStyle/>
          <a:p>
            <a:pPr indent="457200"/>
            <a:r>
              <a:rPr lang="en-GB" sz="1200" b="1" dirty="0" smtClean="0">
                <a:latin typeface="Letter-join 36" panose="02000805000000020003" pitchFamily="50" charset="0"/>
                <a:ea typeface="Times New Roman" panose="02020603050405020304" pitchFamily="18" charset="0"/>
              </a:rPr>
              <a:t>Uniform: </a:t>
            </a:r>
          </a:p>
          <a:p>
            <a:pPr indent="457200"/>
            <a:r>
              <a:rPr lang="en-GB" sz="1200" dirty="0" smtClean="0">
                <a:latin typeface="Letter-join 36" panose="02000805000000020003" pitchFamily="50" charset="0"/>
                <a:ea typeface="Times New Roman" panose="02020603050405020304" pitchFamily="18" charset="0"/>
              </a:rPr>
              <a:t>Maroon </a:t>
            </a:r>
            <a:r>
              <a:rPr lang="en-GB" sz="1200" dirty="0">
                <a:latin typeface="Letter-join 36" panose="02000805000000020003" pitchFamily="50" charset="0"/>
                <a:ea typeface="Times New Roman" panose="02020603050405020304" pitchFamily="18" charset="0"/>
              </a:rPr>
              <a:t>t-shirt with Hillside lettering, </a:t>
            </a:r>
            <a:r>
              <a:rPr lang="en-GB" sz="1200" u="sng" dirty="0">
                <a:latin typeface="Letter-join 36" panose="02000805000000020003" pitchFamily="50" charset="0"/>
                <a:ea typeface="Times New Roman" panose="02020603050405020304" pitchFamily="18" charset="0"/>
              </a:rPr>
              <a:t>plain black shorts </a:t>
            </a:r>
            <a:endParaRPr lang="en-GB" sz="1200" u="sng" dirty="0" smtClean="0">
              <a:latin typeface="Letter-join 36" panose="02000805000000020003" pitchFamily="50" charset="0"/>
              <a:ea typeface="Times New Roman" panose="02020603050405020304" pitchFamily="18" charset="0"/>
            </a:endParaRPr>
          </a:p>
          <a:p>
            <a:pPr indent="457200"/>
            <a:r>
              <a:rPr lang="en-GB" sz="1200" u="sng" dirty="0" smtClean="0">
                <a:latin typeface="Letter-join 36" panose="02000805000000020003" pitchFamily="50" charset="0"/>
                <a:ea typeface="Times New Roman" panose="02020603050405020304" pitchFamily="18" charset="0"/>
              </a:rPr>
              <a:t>or </a:t>
            </a:r>
            <a:r>
              <a:rPr lang="en-GB" sz="1200" u="sng" dirty="0">
                <a:latin typeface="Letter-join 36" panose="02000805000000020003" pitchFamily="50" charset="0"/>
                <a:ea typeface="Times New Roman" panose="02020603050405020304" pitchFamily="18" charset="0"/>
              </a:rPr>
              <a:t>tracksuit bottoms (no stripes or logos)</a:t>
            </a:r>
            <a:r>
              <a:rPr lang="en-GB" sz="1200" dirty="0">
                <a:latin typeface="Letter-join 36" panose="02000805000000020003" pitchFamily="50" charset="0"/>
                <a:ea typeface="Times New Roman" panose="02020603050405020304" pitchFamily="18" charset="0"/>
              </a:rPr>
              <a:t> and </a:t>
            </a:r>
            <a:r>
              <a:rPr lang="en-GB" sz="1200" dirty="0" smtClean="0">
                <a:latin typeface="Letter-join 36" panose="02000805000000020003" pitchFamily="50" charset="0"/>
                <a:ea typeface="Times New Roman" panose="02020603050405020304" pitchFamily="18" charset="0"/>
              </a:rPr>
              <a:t>trainers</a:t>
            </a:r>
          </a:p>
          <a:p>
            <a:pPr indent="457200"/>
            <a:r>
              <a:rPr lang="en-GB" sz="1200" dirty="0" smtClean="0">
                <a:latin typeface="Letter-join 36" panose="02000805000000020003" pitchFamily="50" charset="0"/>
                <a:ea typeface="Times New Roman" panose="02020603050405020304" pitchFamily="18" charset="0"/>
              </a:rPr>
              <a:t>with </a:t>
            </a:r>
            <a:r>
              <a:rPr lang="en-GB" sz="1200" dirty="0">
                <a:latin typeface="Letter-join 36" panose="02000805000000020003" pitchFamily="50" charset="0"/>
                <a:ea typeface="Times New Roman" panose="02020603050405020304" pitchFamily="18" charset="0"/>
              </a:rPr>
              <a:t>plain socks</a:t>
            </a:r>
            <a:r>
              <a:rPr lang="en-GB" sz="1200" dirty="0" smtClean="0">
                <a:latin typeface="Letter-join 36" panose="02000805000000020003" pitchFamily="50" charset="0"/>
                <a:ea typeface="Times New Roman" panose="02020603050405020304" pitchFamily="18" charset="0"/>
              </a:rPr>
              <a:t>.</a:t>
            </a:r>
          </a:p>
          <a:p>
            <a:pPr indent="457200"/>
            <a:endParaRPr lang="en-GB" sz="1400" dirty="0">
              <a:latin typeface="Letter-join 36" panose="02000805000000020003" pitchFamily="50" charset="0"/>
              <a:ea typeface="Times New Roman" panose="02020603050405020304" pitchFamily="18" charset="0"/>
            </a:endParaRPr>
          </a:p>
          <a:p>
            <a:pPr indent="457200">
              <a:spcAft>
                <a:spcPts val="0"/>
              </a:spcAft>
            </a:pPr>
            <a:r>
              <a:rPr lang="en-GB" sz="1200" b="1" dirty="0" smtClean="0">
                <a:latin typeface="Letter-join 36" panose="02000805000000020003" pitchFamily="50" charset="0"/>
                <a:ea typeface="Times New Roman" panose="02020603050405020304" pitchFamily="18" charset="0"/>
              </a:rPr>
              <a:t>Hair</a:t>
            </a:r>
            <a:r>
              <a:rPr lang="en-GB" sz="1200" b="1" dirty="0">
                <a:latin typeface="Letter-join 36" panose="02000805000000020003" pitchFamily="50" charset="0"/>
                <a:ea typeface="Times New Roman" panose="02020603050405020304" pitchFamily="18" charset="0"/>
              </a:rPr>
              <a:t>:</a:t>
            </a:r>
            <a:endParaRPr lang="en-GB" sz="1400" b="1" dirty="0">
              <a:latin typeface="Letter-join 36" panose="02000805000000020003" pitchFamily="50" charset="0"/>
              <a:ea typeface="Times New Roman" panose="02020603050405020304" pitchFamily="18" charset="0"/>
            </a:endParaRPr>
          </a:p>
          <a:p>
            <a:pPr indent="457200">
              <a:spcAft>
                <a:spcPts val="0"/>
              </a:spcAft>
            </a:pPr>
            <a:r>
              <a:rPr lang="en-GB" sz="1200" dirty="0">
                <a:latin typeface="Letter-join 36" panose="02000805000000020003" pitchFamily="50" charset="0"/>
                <a:ea typeface="Times New Roman" panose="02020603050405020304" pitchFamily="18" charset="0"/>
              </a:rPr>
              <a:t>Long hair (below </a:t>
            </a:r>
            <a:r>
              <a:rPr lang="en-GB" sz="1200" dirty="0" smtClean="0">
                <a:latin typeface="Letter-join 36" panose="02000805000000020003" pitchFamily="50" charset="0"/>
                <a:ea typeface="Times New Roman" panose="02020603050405020304" pitchFamily="18" charset="0"/>
              </a:rPr>
              <a:t>shoulder </a:t>
            </a:r>
            <a:r>
              <a:rPr lang="en-GB" sz="1200" dirty="0">
                <a:latin typeface="Letter-join 36" panose="02000805000000020003" pitchFamily="50" charset="0"/>
                <a:ea typeface="Times New Roman" panose="02020603050405020304" pitchFamily="18" charset="0"/>
              </a:rPr>
              <a:t>length) </a:t>
            </a:r>
            <a:r>
              <a:rPr lang="en-GB" sz="1200" dirty="0" smtClean="0">
                <a:latin typeface="Letter-join 36" panose="02000805000000020003" pitchFamily="50" charset="0"/>
                <a:ea typeface="Times New Roman" panose="02020603050405020304" pitchFamily="18" charset="0"/>
              </a:rPr>
              <a:t>must </a:t>
            </a:r>
            <a:r>
              <a:rPr lang="en-GB" sz="1200" dirty="0">
                <a:latin typeface="Letter-join 36" panose="02000805000000020003" pitchFamily="50" charset="0"/>
                <a:ea typeface="Times New Roman" panose="02020603050405020304" pitchFamily="18" charset="0"/>
              </a:rPr>
              <a:t>be tied back.  </a:t>
            </a:r>
            <a:endParaRPr lang="en-GB" sz="1400" dirty="0">
              <a:latin typeface="Letter-join 36" panose="02000805000000020003" pitchFamily="50" charset="0"/>
              <a:ea typeface="Times New Roman" panose="02020603050405020304" pitchFamily="18" charset="0"/>
            </a:endParaRPr>
          </a:p>
          <a:p>
            <a:pPr indent="457200">
              <a:spcAft>
                <a:spcPts val="0"/>
              </a:spcAft>
            </a:pPr>
            <a:r>
              <a:rPr lang="en-GB" sz="1200" b="1" dirty="0">
                <a:latin typeface="Letter-join 36" panose="02000805000000020003" pitchFamily="50" charset="0"/>
                <a:ea typeface="Times New Roman" panose="02020603050405020304" pitchFamily="18" charset="0"/>
              </a:rPr>
              <a:t>Physical Education</a:t>
            </a:r>
            <a:r>
              <a:rPr lang="en-GB" sz="1200" b="1" dirty="0" smtClean="0">
                <a:latin typeface="Letter-join 36" panose="02000805000000020003" pitchFamily="50" charset="0"/>
                <a:ea typeface="Times New Roman" panose="02020603050405020304" pitchFamily="18" charset="0"/>
              </a:rPr>
              <a:t>:</a:t>
            </a:r>
          </a:p>
          <a:p>
            <a:pPr indent="457200">
              <a:spcAft>
                <a:spcPts val="0"/>
              </a:spcAft>
            </a:pPr>
            <a:endParaRPr lang="en-GB" sz="1400" dirty="0">
              <a:latin typeface="Letter-join 36" panose="02000805000000020003" pitchFamily="50" charset="0"/>
              <a:ea typeface="Times New Roman" panose="02020603050405020304" pitchFamily="18" charset="0"/>
            </a:endParaRPr>
          </a:p>
          <a:p>
            <a:pPr marL="457200">
              <a:spcAft>
                <a:spcPts val="0"/>
              </a:spcAft>
            </a:pPr>
            <a:r>
              <a:rPr lang="en-GB" sz="1200" b="1" dirty="0" smtClean="0">
                <a:latin typeface="Letter-join 36" panose="02000805000000020003" pitchFamily="50" charset="0"/>
                <a:ea typeface="Times New Roman" panose="02020603050405020304" pitchFamily="18" charset="0"/>
              </a:rPr>
              <a:t>Earrings </a:t>
            </a:r>
            <a:r>
              <a:rPr lang="en-GB" sz="1200" b="1" dirty="0">
                <a:latin typeface="Letter-join 36" panose="02000805000000020003" pitchFamily="50" charset="0"/>
                <a:ea typeface="Times New Roman" panose="02020603050405020304" pitchFamily="18" charset="0"/>
              </a:rPr>
              <a:t>for PE:</a:t>
            </a:r>
            <a:endParaRPr lang="en-GB" sz="1400" b="1" dirty="0">
              <a:latin typeface="Letter-join 36" panose="02000805000000020003" pitchFamily="50" charset="0"/>
              <a:ea typeface="Times New Roman" panose="02020603050405020304" pitchFamily="18" charset="0"/>
            </a:endParaRPr>
          </a:p>
          <a:p>
            <a:pPr marL="457200">
              <a:spcAft>
                <a:spcPts val="0"/>
              </a:spcAft>
            </a:pPr>
            <a:r>
              <a:rPr lang="en-GB" sz="1200" dirty="0">
                <a:latin typeface="Letter-join 36" panose="02000805000000020003" pitchFamily="50" charset="0"/>
                <a:ea typeface="Times New Roman" panose="02020603050405020304" pitchFamily="18" charset="0"/>
              </a:rPr>
              <a:t>All forms of body piercing MUST be removed before children take part in physical education or undertake any physical activities. If the body piercing is not removed the child will NOT be allowed to take part in any physical education lesson or activity.</a:t>
            </a:r>
            <a:endParaRPr lang="en-GB" sz="1400" dirty="0">
              <a:effectLst/>
              <a:latin typeface="Letter-join 36" panose="02000805000000020003" pitchFamily="50" charset="0"/>
              <a:ea typeface="Times New Roman" panose="02020603050405020304" pitchFamily="18" charset="0"/>
            </a:endParaRPr>
          </a:p>
        </p:txBody>
      </p:sp>
      <p:pic>
        <p:nvPicPr>
          <p:cNvPr id="7" name="Sound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01236" y="33908"/>
            <a:ext cx="442764" cy="442764"/>
          </a:xfrm>
          <a:prstGeom prst="rect">
            <a:avLst/>
          </a:prstGeom>
        </p:spPr>
      </p:pic>
    </p:spTree>
    <p:extLst>
      <p:ext uri="{BB962C8B-B14F-4D97-AF65-F5344CB8AC3E}">
        <p14:creationId xmlns:p14="http://schemas.microsoft.com/office/powerpoint/2010/main" val="6959369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1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887314"/>
            <a:ext cx="7632848" cy="584775"/>
          </a:xfrm>
          <a:prstGeom prst="rect">
            <a:avLst/>
          </a:prstGeom>
        </p:spPr>
        <p:txBody>
          <a:bodyPr wrap="square">
            <a:spAutoFit/>
          </a:bodyPr>
          <a:lstStyle/>
          <a:p>
            <a:endParaRPr lang="en-GB" sz="1600" dirty="0">
              <a:latin typeface="Letter-join 36" panose="02000805000000020003" pitchFamily="50" charset="0"/>
            </a:endParaRPr>
          </a:p>
          <a:p>
            <a:pPr marL="285750" indent="-285750">
              <a:buFont typeface="Arial" panose="020B0604020202020204" pitchFamily="34" charset="0"/>
              <a:buChar char="•"/>
            </a:pPr>
            <a:endParaRPr lang="en-GB" sz="1600" dirty="0">
              <a:latin typeface="Letter-join 36" panose="02000805000000020003" pitchFamily="50" charset="0"/>
            </a:endParaRPr>
          </a:p>
        </p:txBody>
      </p:sp>
      <p:sp>
        <p:nvSpPr>
          <p:cNvPr id="5" name="Title 1"/>
          <p:cNvSpPr>
            <a:spLocks noGrp="1"/>
          </p:cNvSpPr>
          <p:nvPr>
            <p:ph type="title"/>
          </p:nvPr>
        </p:nvSpPr>
        <p:spPr>
          <a:xfrm>
            <a:off x="539552" y="692696"/>
            <a:ext cx="7632848" cy="1080120"/>
          </a:xfrm>
        </p:spPr>
        <p:txBody>
          <a:bodyPr>
            <a:normAutofit/>
          </a:bodyPr>
          <a:lstStyle/>
          <a:p>
            <a:r>
              <a:rPr lang="en-GB" sz="3600" u="sng" dirty="0" smtClean="0">
                <a:latin typeface="Letter-join 36" panose="02000805000000020003" pitchFamily="50" charset="0"/>
              </a:rPr>
              <a:t>Communication – Dojo</a:t>
            </a:r>
            <a:endParaRPr lang="en-GB" sz="3600" u="sng" dirty="0">
              <a:latin typeface="Letter-join 36" panose="02000805000000020003" pitchFamily="50" charset="0"/>
            </a:endParaRPr>
          </a:p>
        </p:txBody>
      </p:sp>
      <p:pic>
        <p:nvPicPr>
          <p:cNvPr id="4" name="Picture 3"/>
          <p:cNvPicPr>
            <a:picLocks noChangeAspect="1"/>
          </p:cNvPicPr>
          <p:nvPr/>
        </p:nvPicPr>
        <p:blipFill>
          <a:blip r:embed="rId4"/>
          <a:stretch>
            <a:fillRect/>
          </a:stretch>
        </p:blipFill>
        <p:spPr>
          <a:xfrm>
            <a:off x="1043608" y="1484784"/>
            <a:ext cx="7128792" cy="5133664"/>
          </a:xfrm>
          <a:prstGeom prst="rect">
            <a:avLst/>
          </a:prstGeom>
        </p:spPr>
      </p:pic>
      <p:pic>
        <p:nvPicPr>
          <p:cNvPr id="3" name="Sound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25024" y="57696"/>
            <a:ext cx="418976" cy="418976"/>
          </a:xfrm>
          <a:prstGeom prst="rect">
            <a:avLst/>
          </a:prstGeom>
        </p:spPr>
      </p:pic>
    </p:spTree>
    <p:extLst>
      <p:ext uri="{BB962C8B-B14F-4D97-AF65-F5344CB8AC3E}">
        <p14:creationId xmlns:p14="http://schemas.microsoft.com/office/powerpoint/2010/main" val="36315470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5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391635"/>
            <a:ext cx="7704856" cy="4616648"/>
          </a:xfrm>
          <a:prstGeom prst="rect">
            <a:avLst/>
          </a:prstGeom>
        </p:spPr>
        <p:txBody>
          <a:bodyPr wrap="square">
            <a:spAutoFit/>
          </a:bodyPr>
          <a:lstStyle/>
          <a:p>
            <a:r>
              <a:rPr lang="en-GB" sz="1400" dirty="0" smtClean="0">
                <a:latin typeface="Letter-join 36" panose="02000805000000020003" pitchFamily="50" charset="0"/>
              </a:rPr>
              <a:t>Your child will be set Mathematics homework weekly and this will be linked to the learning from the week’s lessons. Within the homework their will be a warm-up which will link to fundamental skills in Year Five. Your child will also have access to TT Rock Stars to play at home if they choose which practises key skills. Your child is also required to complete one session as part of their weekly homework. The login will be in their reading diary. </a:t>
            </a:r>
          </a:p>
          <a:p>
            <a:endParaRPr lang="en-GB" sz="1400" dirty="0">
              <a:latin typeface="Letter-join 36" panose="02000805000000020003" pitchFamily="50" charset="0"/>
            </a:endParaRPr>
          </a:p>
          <a:p>
            <a:r>
              <a:rPr lang="en-GB" sz="1400" dirty="0" smtClean="0">
                <a:latin typeface="Letter-join 36" panose="02000805000000020003" pitchFamily="50" charset="0"/>
              </a:rPr>
              <a:t>Your child will also receive fortnightly English </a:t>
            </a:r>
            <a:r>
              <a:rPr lang="en-GB" sz="1400" dirty="0">
                <a:latin typeface="Letter-join 36" panose="02000805000000020003" pitchFamily="50" charset="0"/>
              </a:rPr>
              <a:t>s</a:t>
            </a:r>
            <a:r>
              <a:rPr lang="en-GB" sz="1400" dirty="0" smtClean="0">
                <a:latin typeface="Letter-join 36" panose="02000805000000020003" pitchFamily="50" charset="0"/>
              </a:rPr>
              <a:t>pelling homework, linked to the spelling rule they have been learning. This will give them the opportunity to practise their spelling. The homework will be set online via Spelling Shed. </a:t>
            </a:r>
            <a:r>
              <a:rPr lang="en-GB" sz="1400" dirty="0">
                <a:latin typeface="Letter-join 36" panose="02000805000000020003" pitchFamily="50" charset="0"/>
              </a:rPr>
              <a:t>The login will be in their reading diary. </a:t>
            </a:r>
            <a:endParaRPr lang="en-GB" sz="1400" dirty="0" smtClean="0">
              <a:latin typeface="Letter-join 36" panose="02000805000000020003" pitchFamily="50" charset="0"/>
            </a:endParaRPr>
          </a:p>
          <a:p>
            <a:endParaRPr lang="en-GB" sz="1400" dirty="0">
              <a:latin typeface="Letter-join 36" panose="02000805000000020003" pitchFamily="50" charset="0"/>
            </a:endParaRPr>
          </a:p>
          <a:p>
            <a:r>
              <a:rPr lang="en-GB" sz="1400" dirty="0" smtClean="0">
                <a:latin typeface="Letter-join 36" panose="02000805000000020003" pitchFamily="50" charset="0"/>
              </a:rPr>
              <a:t>Your child is expected to read with you at home at least three times a week and this is to be noted in their reading diary. If they read five times a week they are entered in to the Reading Rocket and get a letter home, extra play and a chance to win a bigger prize! We also offer extra prizes to the class that has the most children entered in to the Reading Rocket! </a:t>
            </a:r>
          </a:p>
          <a:p>
            <a:endParaRPr lang="en-GB" sz="1400" dirty="0">
              <a:latin typeface="Letter-join 36" panose="02000805000000020003" pitchFamily="50" charset="0"/>
            </a:endParaRPr>
          </a:p>
          <a:p>
            <a:pPr marL="285750" indent="-285750">
              <a:buFont typeface="Arial" panose="020B0604020202020204" pitchFamily="34" charset="0"/>
              <a:buChar char="•"/>
            </a:pPr>
            <a:endParaRPr lang="en-GB" sz="1400" dirty="0">
              <a:latin typeface="Letter-join 36" panose="02000805000000020003" pitchFamily="50" charset="0"/>
            </a:endParaRPr>
          </a:p>
        </p:txBody>
      </p:sp>
      <p:sp>
        <p:nvSpPr>
          <p:cNvPr id="5" name="Title 1"/>
          <p:cNvSpPr>
            <a:spLocks noGrp="1"/>
          </p:cNvSpPr>
          <p:nvPr>
            <p:ph type="title"/>
          </p:nvPr>
        </p:nvSpPr>
        <p:spPr>
          <a:xfrm>
            <a:off x="630129" y="497367"/>
            <a:ext cx="7632848" cy="1080120"/>
          </a:xfrm>
        </p:spPr>
        <p:txBody>
          <a:bodyPr>
            <a:normAutofit/>
          </a:bodyPr>
          <a:lstStyle/>
          <a:p>
            <a:r>
              <a:rPr lang="en-GB" sz="3600" u="sng" dirty="0" smtClean="0">
                <a:latin typeface="Letter-join 36" panose="02000805000000020003" pitchFamily="50" charset="0"/>
              </a:rPr>
              <a:t>Homework and Reading</a:t>
            </a:r>
            <a:endParaRPr lang="en-GB" sz="3600" u="sng" dirty="0">
              <a:latin typeface="Letter-join 36" panose="02000805000000020003" pitchFamily="50" charset="0"/>
            </a:endParaRPr>
          </a:p>
        </p:txBody>
      </p:sp>
      <p:pic>
        <p:nvPicPr>
          <p:cNvPr id="4" name="Picture 3"/>
          <p:cNvPicPr>
            <a:picLocks noChangeAspect="1"/>
          </p:cNvPicPr>
          <p:nvPr/>
        </p:nvPicPr>
        <p:blipFill>
          <a:blip r:embed="rId4"/>
          <a:stretch>
            <a:fillRect/>
          </a:stretch>
        </p:blipFill>
        <p:spPr>
          <a:xfrm>
            <a:off x="3683562" y="5313573"/>
            <a:ext cx="2532267" cy="1317463"/>
          </a:xfrm>
          <a:prstGeom prst="rect">
            <a:avLst/>
          </a:prstGeom>
        </p:spPr>
      </p:pic>
      <p:pic>
        <p:nvPicPr>
          <p:cNvPr id="7" name="Picture 6"/>
          <p:cNvPicPr>
            <a:picLocks noChangeAspect="1"/>
          </p:cNvPicPr>
          <p:nvPr/>
        </p:nvPicPr>
        <p:blipFill>
          <a:blip r:embed="rId5"/>
          <a:stretch>
            <a:fillRect/>
          </a:stretch>
        </p:blipFill>
        <p:spPr>
          <a:xfrm>
            <a:off x="6278553" y="5305591"/>
            <a:ext cx="1984424" cy="1325445"/>
          </a:xfrm>
          <a:prstGeom prst="rect">
            <a:avLst/>
          </a:prstGeom>
        </p:spPr>
      </p:pic>
      <p:pic>
        <p:nvPicPr>
          <p:cNvPr id="3" name="Sound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48988" y="0"/>
            <a:ext cx="497367" cy="497367"/>
          </a:xfrm>
          <a:prstGeom prst="rect">
            <a:avLst/>
          </a:prstGeom>
        </p:spPr>
      </p:pic>
    </p:spTree>
    <p:extLst>
      <p:ext uri="{BB962C8B-B14F-4D97-AF65-F5344CB8AC3E}">
        <p14:creationId xmlns:p14="http://schemas.microsoft.com/office/powerpoint/2010/main" val="1160025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1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1">
      <a:dk1>
        <a:srgbClr val="000000"/>
      </a:dk1>
      <a:lt1>
        <a:srgbClr val="FFFFFF"/>
      </a:lt1>
      <a:dk2>
        <a:srgbClr val="C00000"/>
      </a:dk2>
      <a:lt2>
        <a:srgbClr val="C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A4156D36BFEA46BAE60ABF9D9F893B" ma:contentTypeVersion="16" ma:contentTypeDescription="Create a new document." ma:contentTypeScope="" ma:versionID="88189ed3757b200bb5e707f570e6b7d4">
  <xsd:schema xmlns:xsd="http://www.w3.org/2001/XMLSchema" xmlns:xs="http://www.w3.org/2001/XMLSchema" xmlns:p="http://schemas.microsoft.com/office/2006/metadata/properties" xmlns:ns2="359a9a00-a290-4288-b116-4b5872e28cb1" xmlns:ns3="2c1cb972-e841-42aa-9921-f27ef866de9a" targetNamespace="http://schemas.microsoft.com/office/2006/metadata/properties" ma:root="true" ma:fieldsID="a2c0cc4cd170283ba8f056eed85a5312" ns2:_="" ns3:_="">
    <xsd:import namespace="359a9a00-a290-4288-b116-4b5872e28cb1"/>
    <xsd:import namespace="2c1cb972-e841-42aa-9921-f27ef866de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9a9a00-a290-4288-b116-4b5872e28c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d71caf-6ffe-4410-bea3-f3886863b5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1cb972-e841-42aa-9921-f27ef866de9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1397c3-8cba-4bdd-8f62-c29ace5a08a2}" ma:internalName="TaxCatchAll" ma:showField="CatchAllData" ma:web="2c1cb972-e841-42aa-9921-f27ef866de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9a9a00-a290-4288-b116-4b5872e28cb1">
      <Terms xmlns="http://schemas.microsoft.com/office/infopath/2007/PartnerControls"/>
    </lcf76f155ced4ddcb4097134ff3c332f>
    <TaxCatchAll xmlns="2c1cb972-e841-42aa-9921-f27ef866de9a" xsi:nil="true"/>
  </documentManagement>
</p:properties>
</file>

<file path=customXml/itemProps1.xml><?xml version="1.0" encoding="utf-8"?>
<ds:datastoreItem xmlns:ds="http://schemas.openxmlformats.org/officeDocument/2006/customXml" ds:itemID="{AFF69ACA-D692-485B-B67E-A846685F58EB}">
  <ds:schemaRefs>
    <ds:schemaRef ds:uri="http://schemas.microsoft.com/sharepoint/v3/contenttype/forms"/>
  </ds:schemaRefs>
</ds:datastoreItem>
</file>

<file path=customXml/itemProps2.xml><?xml version="1.0" encoding="utf-8"?>
<ds:datastoreItem xmlns:ds="http://schemas.openxmlformats.org/officeDocument/2006/customXml" ds:itemID="{ED6564B2-1A44-4043-A086-6C72429200C0}"/>
</file>

<file path=customXml/itemProps3.xml><?xml version="1.0" encoding="utf-8"?>
<ds:datastoreItem xmlns:ds="http://schemas.openxmlformats.org/officeDocument/2006/customXml" ds:itemID="{8AFD552E-7416-4491-9E10-572E656D4FD6}">
  <ds:schemaRefs>
    <ds:schemaRef ds:uri="http://purl.org/dc/terms/"/>
    <ds:schemaRef ds:uri="dcb53a4e-3e96-4091-93ec-1c4896477628"/>
    <ds:schemaRef ds:uri="http://schemas.openxmlformats.org/package/2006/metadata/core-properties"/>
    <ds:schemaRef ds:uri="http://www.w3.org/XML/1998/namespace"/>
    <ds:schemaRef ds:uri="http://purl.org/dc/elements/1.1/"/>
    <ds:schemaRef ds:uri="b1ba6389-82bf-4821-93fe-bcf19bf66892"/>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Pushpin</Template>
  <TotalTime>29809</TotalTime>
  <Words>853</Words>
  <Application>Microsoft Office PowerPoint</Application>
  <PresentationFormat>On-screen Show (4:3)</PresentationFormat>
  <Paragraphs>78</Paragraphs>
  <Slides>13</Slides>
  <Notes>1</Notes>
  <HiddenSlides>0</HiddenSlides>
  <MMClips>12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Brush Script MT</vt:lpstr>
      <vt:lpstr>Calibri</vt:lpstr>
      <vt:lpstr>Comic Sans MS</vt:lpstr>
      <vt:lpstr>Constantia</vt:lpstr>
      <vt:lpstr>Franklin Gothic Book</vt:lpstr>
      <vt:lpstr>Letter-join 36</vt:lpstr>
      <vt:lpstr>Letterjoin-Air Plus 36</vt:lpstr>
      <vt:lpstr>Rage Italic</vt:lpstr>
      <vt:lpstr>Times New Roman</vt:lpstr>
      <vt:lpstr>Wingdings</vt:lpstr>
      <vt:lpstr>Pushpin</vt:lpstr>
      <vt:lpstr>Meet the Teacher  6th September 2022</vt:lpstr>
      <vt:lpstr>Topics During the Year NB: These may be subject to change depending on the needs of the cohort</vt:lpstr>
      <vt:lpstr>English During the Year NB: These may be subject to change depending on the needs of the cohort</vt:lpstr>
      <vt:lpstr>Maths During the Year NB: These may be subject to change depending on the needs of the cohort</vt:lpstr>
      <vt:lpstr>Planned Visits and Events NB: Dates will be confirmed closer to the events</vt:lpstr>
      <vt:lpstr>Uniform Expectations</vt:lpstr>
      <vt:lpstr>PE and Music</vt:lpstr>
      <vt:lpstr>Communication – Dojo</vt:lpstr>
      <vt:lpstr>Homework and Reading</vt:lpstr>
      <vt:lpstr>PowerPoint Presentation</vt:lpstr>
      <vt:lpstr>PowerPoint Presentation</vt:lpstr>
      <vt:lpstr>Extra-curricular Clubs NB: Dates and clubs will be confirmed closer to the events</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Hillside Assessment System  2015</dc:title>
  <dc:creator>teacher</dc:creator>
  <cp:lastModifiedBy>J. Soboljew</cp:lastModifiedBy>
  <cp:revision>237</cp:revision>
  <cp:lastPrinted>2018-10-02T07:10:09Z</cp:lastPrinted>
  <dcterms:created xsi:type="dcterms:W3CDTF">2015-07-10T19:38:16Z</dcterms:created>
  <dcterms:modified xsi:type="dcterms:W3CDTF">2022-09-05T19:15:09Z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0x010100C5A4156D36BFEA46BAE60ABF9D9F893B</vt:lpwstr>
  </property>
</Properties>
</file>